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
      <p:font typeface="Exo 2"/>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33" Type="http://schemas.openxmlformats.org/officeDocument/2006/relationships/font" Target="fonts/Exo2-bold.fntdata"/><Relationship Id="rId10" Type="http://schemas.openxmlformats.org/officeDocument/2006/relationships/slide" Target="slides/slide5.xml"/><Relationship Id="rId32" Type="http://schemas.openxmlformats.org/officeDocument/2006/relationships/font" Target="fonts/Exo2-regular.fntdata"/><Relationship Id="rId13" Type="http://schemas.openxmlformats.org/officeDocument/2006/relationships/slide" Target="slides/slide8.xml"/><Relationship Id="rId35" Type="http://schemas.openxmlformats.org/officeDocument/2006/relationships/font" Target="fonts/Exo2-boldItalic.fntdata"/><Relationship Id="rId12" Type="http://schemas.openxmlformats.org/officeDocument/2006/relationships/slide" Target="slides/slide7.xml"/><Relationship Id="rId34" Type="http://schemas.openxmlformats.org/officeDocument/2006/relationships/font" Target="fonts/Exo2-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7bad9bb9eb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7bad9bb9eb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bad9bb9e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7bad9bb9e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Configuration () default code given by Phaser 3.</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Preload() assets load</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Create() positions for the sprites </a:t>
            </a:r>
            <a:endParaRPr sz="1200">
              <a:latin typeface="Lato"/>
              <a:ea typeface="Lato"/>
              <a:cs typeface="Lato"/>
              <a:sym typeface="Lato"/>
            </a:endParaRPr>
          </a:p>
          <a:p>
            <a:pPr indent="-304800" lvl="1" marL="914400" rtl="0" algn="l">
              <a:lnSpc>
                <a:spcPct val="115000"/>
              </a:lnSpc>
              <a:spcBef>
                <a:spcPts val="0"/>
              </a:spcBef>
              <a:spcAft>
                <a:spcPts val="0"/>
              </a:spcAft>
              <a:buSzPts val="1200"/>
              <a:buFont typeface="Lato"/>
              <a:buChar char="○"/>
            </a:pPr>
            <a:r>
              <a:rPr lang="en" sz="1200">
                <a:latin typeface="Lato"/>
                <a:ea typeface="Lato"/>
                <a:cs typeface="Lato"/>
                <a:sym typeface="Lato"/>
              </a:rPr>
              <a:t>Set the left and right key</a:t>
            </a:r>
            <a:endParaRPr sz="1200">
              <a:latin typeface="Lato"/>
              <a:ea typeface="Lato"/>
              <a:cs typeface="Lato"/>
              <a:sym typeface="Lato"/>
            </a:endParaRPr>
          </a:p>
          <a:p>
            <a:pPr indent="-304800" lvl="1" marL="914400" rtl="0" algn="l">
              <a:lnSpc>
                <a:spcPct val="115000"/>
              </a:lnSpc>
              <a:spcBef>
                <a:spcPts val="0"/>
              </a:spcBef>
              <a:spcAft>
                <a:spcPts val="0"/>
              </a:spcAft>
              <a:buSzPts val="1200"/>
              <a:buFont typeface="Lato"/>
              <a:buChar char="○"/>
            </a:pPr>
            <a:r>
              <a:rPr lang="en" sz="1200">
                <a:latin typeface="Lato"/>
                <a:ea typeface="Lato"/>
                <a:cs typeface="Lato"/>
                <a:sym typeface="Lato"/>
              </a:rPr>
              <a:t> loads up to 30 bullets </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Update():   updates game every frame</a:t>
            </a:r>
            <a:endParaRPr sz="1200">
              <a:latin typeface="Lato"/>
              <a:ea typeface="Lato"/>
              <a:cs typeface="Lato"/>
              <a:sym typeface="Lato"/>
            </a:endParaRPr>
          </a:p>
          <a:p>
            <a:pPr indent="-304800" lvl="1" marL="914400" rtl="0" algn="l">
              <a:lnSpc>
                <a:spcPct val="115000"/>
              </a:lnSpc>
              <a:spcBef>
                <a:spcPts val="0"/>
              </a:spcBef>
              <a:spcAft>
                <a:spcPts val="0"/>
              </a:spcAft>
              <a:buSzPts val="1200"/>
              <a:buFont typeface="Lato"/>
              <a:buChar char="○"/>
            </a:pPr>
            <a:r>
              <a:rPr lang="en" sz="1200">
                <a:latin typeface="Lato"/>
                <a:ea typeface="Lato"/>
                <a:cs typeface="Lato"/>
                <a:sym typeface="Lato"/>
              </a:rPr>
              <a:t>Checked if keyboard was pressed </a:t>
            </a:r>
            <a:endParaRPr sz="1200">
              <a:latin typeface="Lato"/>
              <a:ea typeface="Lato"/>
              <a:cs typeface="Lato"/>
              <a:sym typeface="Lato"/>
            </a:endParaRPr>
          </a:p>
          <a:p>
            <a:pPr indent="-304800" lvl="1" marL="914400" rtl="0" algn="l">
              <a:lnSpc>
                <a:spcPct val="115000"/>
              </a:lnSpc>
              <a:spcBef>
                <a:spcPts val="0"/>
              </a:spcBef>
              <a:spcAft>
                <a:spcPts val="0"/>
              </a:spcAft>
              <a:buSzPts val="1200"/>
              <a:buFont typeface="Lato"/>
              <a:buChar char="○"/>
            </a:pPr>
            <a:r>
              <a:rPr lang="en" sz="1200">
                <a:latin typeface="Lato"/>
                <a:ea typeface="Lato"/>
                <a:cs typeface="Lato"/>
                <a:sym typeface="Lato"/>
              </a:rPr>
              <a:t>Set spacebar to shoot bullets</a:t>
            </a:r>
            <a:endParaRPr sz="1200">
              <a:latin typeface="Lato"/>
              <a:ea typeface="Lato"/>
              <a:cs typeface="Lato"/>
              <a:sym typeface="Lato"/>
            </a:endParaRPr>
          </a:p>
          <a:p>
            <a:pPr indent="-304800" lvl="1" marL="914400" rtl="0" algn="l">
              <a:lnSpc>
                <a:spcPct val="115000"/>
              </a:lnSpc>
              <a:spcBef>
                <a:spcPts val="0"/>
              </a:spcBef>
              <a:spcAft>
                <a:spcPts val="0"/>
              </a:spcAft>
              <a:buSzPts val="1200"/>
              <a:buFont typeface="Lato"/>
              <a:buChar char="○"/>
            </a:pPr>
            <a:r>
              <a:rPr lang="en" sz="1200">
                <a:latin typeface="Lato"/>
                <a:ea typeface="Lato"/>
                <a:cs typeface="Lato"/>
                <a:sym typeface="Lato"/>
              </a:rPr>
              <a:t>Many overlaps for collided sprites</a:t>
            </a:r>
            <a:endParaRPr sz="1200">
              <a:latin typeface="Lato"/>
              <a:ea typeface="Lato"/>
              <a:cs typeface="Lato"/>
              <a:sym typeface="Lato"/>
            </a:endParaRPr>
          </a:p>
          <a:p>
            <a:pPr indent="-304800" lvl="1" marL="914400" rtl="0" algn="l">
              <a:lnSpc>
                <a:spcPct val="115000"/>
              </a:lnSpc>
              <a:spcBef>
                <a:spcPts val="0"/>
              </a:spcBef>
              <a:spcAft>
                <a:spcPts val="0"/>
              </a:spcAft>
              <a:buSzPts val="1200"/>
              <a:buFont typeface="Lato"/>
              <a:buChar char="○"/>
            </a:pPr>
            <a:r>
              <a:rPr lang="en" sz="1200">
                <a:latin typeface="Lato"/>
                <a:ea typeface="Lato"/>
                <a:cs typeface="Lato"/>
                <a:sym typeface="Lato"/>
              </a:rPr>
              <a:t>Alien Time interval to shoot every 5 seconds</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Many Global Variables *one very important shown</a:t>
            </a:r>
            <a:endParaRPr sz="1200">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7bbd35a568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7bbd35a568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7bad9bb9e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7bad9bb9e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7bad9bb9e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bad9bb9e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7bad9bb9e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7bad9bb9e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7bad9bb9eb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7bad9bb9eb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7bbd35a568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7bbd35a568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7bad9bb9e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7bad9bb9e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7b7449cd0e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b7449cd0e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6c96eda19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6c96eda1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bad9bb9e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bad9bb9e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7bad9bb9e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bad9bb9e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7bad9bb9e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7bad9bb9e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7bad9bb9e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bad9bb9e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7bad9bb9e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7bad9bb9e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7bad9bb9e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bad9bb9e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image" Target="../media/image15.png"/><Relationship Id="rId6" Type="http://schemas.openxmlformats.org/officeDocument/2006/relationships/image" Target="../media/image11.png"/><Relationship Id="rId7"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hyperlink" Target="https://siguenza.net:3001/"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hyperlink" Target="https://reactjs.org/docs/getting-started.html" TargetMode="External"/><Relationship Id="rId4" Type="http://schemas.openxmlformats.org/officeDocument/2006/relationships/hyperlink" Target="https://reactjs.org/docs/getting-started.html" TargetMode="External"/><Relationship Id="rId11" Type="http://schemas.openxmlformats.org/officeDocument/2006/relationships/hyperlink" Target="https://www.spriters-resource.com/" TargetMode="External"/><Relationship Id="rId10" Type="http://schemas.openxmlformats.org/officeDocument/2006/relationships/hyperlink" Target="https://phaser.discourse.group/" TargetMode="External"/><Relationship Id="rId9" Type="http://schemas.openxmlformats.org/officeDocument/2006/relationships/hyperlink" Target="https://medium.com/@josephcardillo/using-math-random-in-javascript-c49eff920b11" TargetMode="External"/><Relationship Id="rId5" Type="http://schemas.openxmlformats.org/officeDocument/2006/relationships/hyperlink" Target="https://reactjs.org/tutorial/tutorial.html" TargetMode="External"/><Relationship Id="rId6" Type="http://schemas.openxmlformats.org/officeDocument/2006/relationships/hyperlink" Target="https://photonstorm.github.io/phaser3-docs/" TargetMode="External"/><Relationship Id="rId7" Type="http://schemas.openxmlformats.org/officeDocument/2006/relationships/hyperlink" Target="http://phaser.io/learn" TargetMode="External"/><Relationship Id="rId8" Type="http://schemas.openxmlformats.org/officeDocument/2006/relationships/hyperlink" Target="https://www.geeksforgeeks.org/bubble-sort/"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209325" y="1578400"/>
            <a:ext cx="57237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GameBoard</a:t>
            </a:r>
            <a:endParaRPr/>
          </a:p>
          <a:p>
            <a:pPr indent="0" lvl="0" marL="0" rtl="0" algn="l">
              <a:spcBef>
                <a:spcPts val="0"/>
              </a:spcBef>
              <a:spcAft>
                <a:spcPts val="0"/>
              </a:spcAft>
              <a:buNone/>
            </a:pPr>
            <a:r>
              <a:rPr b="1" i="1" lang="en" sz="2400"/>
              <a:t>All-in-one Arcade Games Website</a:t>
            </a:r>
            <a:endParaRPr b="1" i="1" sz="2400"/>
          </a:p>
        </p:txBody>
      </p:sp>
      <p:sp>
        <p:nvSpPr>
          <p:cNvPr id="135" name="Google Shape;135;p13"/>
          <p:cNvSpPr txBox="1"/>
          <p:nvPr>
            <p:ph idx="1" type="subTitle"/>
          </p:nvPr>
        </p:nvSpPr>
        <p:spPr>
          <a:xfrm>
            <a:off x="580675" y="3924925"/>
            <a:ext cx="7974000" cy="683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500">
                <a:solidFill>
                  <a:srgbClr val="FFFFFF"/>
                </a:solidFill>
                <a:latin typeface="Exo 2"/>
                <a:ea typeface="Exo 2"/>
                <a:cs typeface="Exo 2"/>
                <a:sym typeface="Exo 2"/>
              </a:rPr>
              <a:t>Aleksandra Trifonova | Haemin Lee | Angelica Flores | Alexis Siguenza | Ian Iskra</a:t>
            </a:r>
            <a:endParaRPr b="1" sz="1500">
              <a:solidFill>
                <a:srgbClr val="FFFFFF"/>
              </a:solidFill>
              <a:latin typeface="Exo 2"/>
              <a:ea typeface="Exo 2"/>
              <a:cs typeface="Exo 2"/>
              <a:sym typeface="Exo 2"/>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2"/>
          <p:cNvSpPr txBox="1"/>
          <p:nvPr>
            <p:ph type="title"/>
          </p:nvPr>
        </p:nvSpPr>
        <p:spPr>
          <a:xfrm>
            <a:off x="163850" y="8850"/>
            <a:ext cx="3249900" cy="114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Pac-Man Game</a:t>
            </a:r>
            <a:endParaRPr/>
          </a:p>
          <a:p>
            <a:pPr indent="0" lvl="0" marL="0" rtl="0" algn="l">
              <a:spcBef>
                <a:spcPts val="0"/>
              </a:spcBef>
              <a:spcAft>
                <a:spcPts val="0"/>
              </a:spcAft>
              <a:buNone/>
            </a:pPr>
            <a:r>
              <a:t/>
            </a:r>
            <a:endParaRPr/>
          </a:p>
        </p:txBody>
      </p:sp>
      <p:pic>
        <p:nvPicPr>
          <p:cNvPr id="199" name="Google Shape;199;p22"/>
          <p:cNvPicPr preferRelativeResize="0"/>
          <p:nvPr/>
        </p:nvPicPr>
        <p:blipFill>
          <a:blip r:embed="rId3">
            <a:alphaModFix/>
          </a:blip>
          <a:stretch>
            <a:fillRect/>
          </a:stretch>
        </p:blipFill>
        <p:spPr>
          <a:xfrm>
            <a:off x="6101100" y="85050"/>
            <a:ext cx="2956475" cy="3096500"/>
          </a:xfrm>
          <a:prstGeom prst="rect">
            <a:avLst/>
          </a:prstGeom>
          <a:noFill/>
          <a:ln>
            <a:noFill/>
          </a:ln>
        </p:spPr>
      </p:pic>
      <p:pic>
        <p:nvPicPr>
          <p:cNvPr id="200" name="Google Shape;200;p22"/>
          <p:cNvPicPr preferRelativeResize="0"/>
          <p:nvPr/>
        </p:nvPicPr>
        <p:blipFill>
          <a:blip r:embed="rId4">
            <a:alphaModFix/>
          </a:blip>
          <a:stretch>
            <a:fillRect/>
          </a:stretch>
        </p:blipFill>
        <p:spPr>
          <a:xfrm>
            <a:off x="3905526" y="489625"/>
            <a:ext cx="2060349" cy="2287350"/>
          </a:xfrm>
          <a:prstGeom prst="rect">
            <a:avLst/>
          </a:prstGeom>
          <a:noFill/>
          <a:ln>
            <a:noFill/>
          </a:ln>
        </p:spPr>
      </p:pic>
      <p:sp>
        <p:nvSpPr>
          <p:cNvPr id="201" name="Google Shape;201;p22"/>
          <p:cNvSpPr txBox="1"/>
          <p:nvPr/>
        </p:nvSpPr>
        <p:spPr>
          <a:xfrm>
            <a:off x="390225" y="895900"/>
            <a:ext cx="3380100" cy="3847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Written in </a:t>
            </a:r>
            <a:r>
              <a:rPr b="1" lang="en">
                <a:solidFill>
                  <a:srgbClr val="FFFFFF"/>
                </a:solidFill>
                <a:latin typeface="Lato"/>
                <a:ea typeface="Lato"/>
                <a:cs typeface="Lato"/>
                <a:sym typeface="Lato"/>
              </a:rPr>
              <a:t>Phaser 2 </a:t>
            </a:r>
            <a:r>
              <a:rPr lang="en">
                <a:solidFill>
                  <a:srgbClr val="FFFFFF"/>
                </a:solidFill>
                <a:latin typeface="Lato"/>
                <a:ea typeface="Lato"/>
                <a:cs typeface="Lato"/>
                <a:sym typeface="Lato"/>
              </a:rPr>
              <a:t>framework</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Three major parts</a:t>
            </a:r>
            <a:endParaRPr>
              <a:solidFill>
                <a:srgbClr val="FFFFFF"/>
              </a:solidFill>
              <a:latin typeface="Lato"/>
              <a:ea typeface="Lato"/>
              <a:cs typeface="Lato"/>
              <a:sym typeface="Lato"/>
            </a:endParaRPr>
          </a:p>
          <a:p>
            <a:pPr indent="-311150" lvl="2" marL="1371600" rtl="0" algn="l">
              <a:spcBef>
                <a:spcPts val="0"/>
              </a:spcBef>
              <a:spcAft>
                <a:spcPts val="0"/>
              </a:spcAft>
              <a:buClr>
                <a:srgbClr val="FFFFFF"/>
              </a:buClr>
              <a:buSzPts val="1300"/>
              <a:buFont typeface="Lato"/>
              <a:buChar char="■"/>
            </a:pPr>
            <a:r>
              <a:rPr lang="en" sz="1300">
                <a:solidFill>
                  <a:srgbClr val="FFFFFF"/>
                </a:solidFill>
                <a:latin typeface="Lato"/>
                <a:ea typeface="Lato"/>
                <a:cs typeface="Lato"/>
                <a:sym typeface="Lato"/>
              </a:rPr>
              <a:t>Scene, Map, Sprites</a:t>
            </a:r>
            <a:endParaRPr sz="1300">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Helpful Functionality</a:t>
            </a:r>
            <a:endParaRPr>
              <a:solidFill>
                <a:srgbClr val="FFFFFF"/>
              </a:solidFill>
              <a:latin typeface="Lato"/>
              <a:ea typeface="Lato"/>
              <a:cs typeface="Lato"/>
              <a:sym typeface="Lato"/>
            </a:endParaRPr>
          </a:p>
          <a:p>
            <a:pPr indent="-311150" lvl="2" marL="1371600" rtl="0" algn="l">
              <a:spcBef>
                <a:spcPts val="0"/>
              </a:spcBef>
              <a:spcAft>
                <a:spcPts val="0"/>
              </a:spcAft>
              <a:buClr>
                <a:srgbClr val="FFFFFF"/>
              </a:buClr>
              <a:buSzPts val="1300"/>
              <a:buFont typeface="Lato"/>
              <a:buChar char="■"/>
            </a:pPr>
            <a:r>
              <a:rPr lang="en" sz="1300">
                <a:solidFill>
                  <a:srgbClr val="FFFFFF"/>
                </a:solidFill>
                <a:latin typeface="Lato"/>
                <a:ea typeface="Lato"/>
                <a:cs typeface="Lato"/>
                <a:sym typeface="Lato"/>
              </a:rPr>
              <a:t>Asset handling</a:t>
            </a:r>
            <a:endParaRPr sz="1300">
              <a:solidFill>
                <a:srgbClr val="FFFFFF"/>
              </a:solidFill>
              <a:latin typeface="Lato"/>
              <a:ea typeface="Lato"/>
              <a:cs typeface="Lato"/>
              <a:sym typeface="Lato"/>
            </a:endParaRPr>
          </a:p>
          <a:p>
            <a:pPr indent="-311150" lvl="2" marL="1371600" rtl="0" algn="l">
              <a:spcBef>
                <a:spcPts val="0"/>
              </a:spcBef>
              <a:spcAft>
                <a:spcPts val="0"/>
              </a:spcAft>
              <a:buClr>
                <a:srgbClr val="FFFFFF"/>
              </a:buClr>
              <a:buSzPts val="1300"/>
              <a:buFont typeface="Lato"/>
              <a:buChar char="■"/>
            </a:pPr>
            <a:r>
              <a:rPr lang="en" sz="1300">
                <a:solidFill>
                  <a:srgbClr val="FFFFFF"/>
                </a:solidFill>
                <a:latin typeface="Lato"/>
                <a:ea typeface="Lato"/>
                <a:cs typeface="Lato"/>
                <a:sym typeface="Lato"/>
              </a:rPr>
              <a:t>Keyboard control</a:t>
            </a:r>
            <a:endParaRPr sz="1300">
              <a:solidFill>
                <a:srgbClr val="FFFFFF"/>
              </a:solidFill>
              <a:latin typeface="Lato"/>
              <a:ea typeface="Lato"/>
              <a:cs typeface="Lato"/>
              <a:sym typeface="Lato"/>
            </a:endParaRPr>
          </a:p>
          <a:p>
            <a:pPr indent="-311150" lvl="2" marL="1371600" rtl="0" algn="l">
              <a:spcBef>
                <a:spcPts val="0"/>
              </a:spcBef>
              <a:spcAft>
                <a:spcPts val="0"/>
              </a:spcAft>
              <a:buClr>
                <a:srgbClr val="FFFFFF"/>
              </a:buClr>
              <a:buSzPts val="1300"/>
              <a:buFont typeface="Lato"/>
              <a:buChar char="■"/>
            </a:pPr>
            <a:r>
              <a:rPr lang="en" sz="1300">
                <a:solidFill>
                  <a:srgbClr val="FFFFFF"/>
                </a:solidFill>
                <a:latin typeface="Lato"/>
                <a:ea typeface="Lato"/>
                <a:cs typeface="Lato"/>
                <a:sym typeface="Lato"/>
              </a:rPr>
              <a:t>Game physics</a:t>
            </a:r>
            <a:endParaRPr sz="1300">
              <a:solidFill>
                <a:srgbClr val="FFFFFF"/>
              </a:solidFill>
              <a:latin typeface="Lato"/>
              <a:ea typeface="Lato"/>
              <a:cs typeface="Lato"/>
              <a:sym typeface="Lato"/>
            </a:endParaRPr>
          </a:p>
          <a:p>
            <a:pPr indent="-311150" lvl="3" marL="1828800" rtl="0" algn="l">
              <a:spcBef>
                <a:spcPts val="0"/>
              </a:spcBef>
              <a:spcAft>
                <a:spcPts val="0"/>
              </a:spcAft>
              <a:buClr>
                <a:srgbClr val="FFFFFF"/>
              </a:buClr>
              <a:buSzPts val="1300"/>
              <a:buFont typeface="Lato"/>
              <a:buChar char="●"/>
            </a:pPr>
            <a:r>
              <a:rPr lang="en" sz="1300">
                <a:solidFill>
                  <a:srgbClr val="FFFFFF"/>
                </a:solidFill>
                <a:latin typeface="Lato"/>
                <a:ea typeface="Lato"/>
                <a:cs typeface="Lato"/>
                <a:sym typeface="Lato"/>
              </a:rPr>
              <a:t>Velocity &amp; collision</a:t>
            </a:r>
            <a:endParaRPr sz="1300">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b="1" lang="en">
                <a:solidFill>
                  <a:srgbClr val="FFFFFF"/>
                </a:solidFill>
                <a:latin typeface="Lato"/>
                <a:ea typeface="Lato"/>
                <a:cs typeface="Lato"/>
                <a:sym typeface="Lato"/>
              </a:rPr>
              <a:t>Pac-Man</a:t>
            </a:r>
            <a:endParaRPr b="1">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Control with arrow keys</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Eat dots and kill ghosts</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b="1" lang="en">
                <a:solidFill>
                  <a:srgbClr val="FFFFFF"/>
                </a:solidFill>
                <a:latin typeface="Lato"/>
                <a:ea typeface="Lato"/>
                <a:cs typeface="Lato"/>
                <a:sym typeface="Lato"/>
              </a:rPr>
              <a:t>Ghosts</a:t>
            </a:r>
            <a:endParaRPr b="1">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Maze path-finding</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“Afraid” run-away mode</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b="1" lang="en">
                <a:solidFill>
                  <a:srgbClr val="FFFFFF"/>
                </a:solidFill>
                <a:latin typeface="Lato"/>
                <a:ea typeface="Lato"/>
                <a:cs typeface="Lato"/>
                <a:sym typeface="Lato"/>
              </a:rPr>
              <a:t>Dots</a:t>
            </a:r>
            <a:endParaRPr b="1">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Super dots mode</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Infinite respawn</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High score count</a:t>
            </a:r>
            <a:endParaRPr>
              <a:solidFill>
                <a:srgbClr val="FFFFFF"/>
              </a:solidFill>
              <a:latin typeface="Lato"/>
              <a:ea typeface="Lato"/>
              <a:cs typeface="Lato"/>
              <a:sym typeface="Lato"/>
            </a:endParaRPr>
          </a:p>
        </p:txBody>
      </p:sp>
      <p:pic>
        <p:nvPicPr>
          <p:cNvPr id="202" name="Google Shape;202;p22"/>
          <p:cNvPicPr preferRelativeResize="0"/>
          <p:nvPr/>
        </p:nvPicPr>
        <p:blipFill>
          <a:blip r:embed="rId5">
            <a:alphaModFix/>
          </a:blip>
          <a:stretch>
            <a:fillRect/>
          </a:stretch>
        </p:blipFill>
        <p:spPr>
          <a:xfrm>
            <a:off x="4310088" y="3715550"/>
            <a:ext cx="1251250" cy="625625"/>
          </a:xfrm>
          <a:prstGeom prst="rect">
            <a:avLst/>
          </a:prstGeom>
          <a:noFill/>
          <a:ln>
            <a:noFill/>
          </a:ln>
        </p:spPr>
      </p:pic>
      <p:pic>
        <p:nvPicPr>
          <p:cNvPr id="203" name="Google Shape;203;p22"/>
          <p:cNvPicPr preferRelativeResize="0"/>
          <p:nvPr/>
        </p:nvPicPr>
        <p:blipFill>
          <a:blip r:embed="rId6">
            <a:alphaModFix/>
          </a:blip>
          <a:stretch>
            <a:fillRect/>
          </a:stretch>
        </p:blipFill>
        <p:spPr>
          <a:xfrm>
            <a:off x="3997274" y="2933450"/>
            <a:ext cx="1876875" cy="625625"/>
          </a:xfrm>
          <a:prstGeom prst="rect">
            <a:avLst/>
          </a:prstGeom>
          <a:noFill/>
          <a:ln>
            <a:noFill/>
          </a:ln>
        </p:spPr>
      </p:pic>
      <p:pic>
        <p:nvPicPr>
          <p:cNvPr id="204" name="Google Shape;204;p22"/>
          <p:cNvPicPr preferRelativeResize="0"/>
          <p:nvPr/>
        </p:nvPicPr>
        <p:blipFill>
          <a:blip r:embed="rId7">
            <a:alphaModFix/>
          </a:blip>
          <a:stretch>
            <a:fillRect/>
          </a:stretch>
        </p:blipFill>
        <p:spPr>
          <a:xfrm>
            <a:off x="6101100" y="3312875"/>
            <a:ext cx="2956476" cy="1657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3"/>
          <p:cNvSpPr txBox="1"/>
          <p:nvPr>
            <p:ph type="title"/>
          </p:nvPr>
        </p:nvSpPr>
        <p:spPr>
          <a:xfrm>
            <a:off x="233625" y="-176675"/>
            <a:ext cx="4587000" cy="181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Space Invaders Game</a:t>
            </a:r>
            <a:endParaRPr/>
          </a:p>
          <a:p>
            <a:pPr indent="0" lvl="0" marL="0" rtl="0" algn="l">
              <a:spcBef>
                <a:spcPts val="0"/>
              </a:spcBef>
              <a:spcAft>
                <a:spcPts val="0"/>
              </a:spcAft>
              <a:buNone/>
            </a:pPr>
            <a:r>
              <a:t/>
            </a:r>
            <a:endParaRPr/>
          </a:p>
        </p:txBody>
      </p:sp>
      <p:pic>
        <p:nvPicPr>
          <p:cNvPr id="210" name="Google Shape;210;p23"/>
          <p:cNvPicPr preferRelativeResize="0"/>
          <p:nvPr/>
        </p:nvPicPr>
        <p:blipFill>
          <a:blip r:embed="rId3">
            <a:alphaModFix/>
          </a:blip>
          <a:stretch>
            <a:fillRect/>
          </a:stretch>
        </p:blipFill>
        <p:spPr>
          <a:xfrm>
            <a:off x="5634900" y="149800"/>
            <a:ext cx="2886376" cy="2153399"/>
          </a:xfrm>
          <a:prstGeom prst="rect">
            <a:avLst/>
          </a:prstGeom>
          <a:noFill/>
          <a:ln>
            <a:noFill/>
          </a:ln>
        </p:spPr>
      </p:pic>
      <p:sp>
        <p:nvSpPr>
          <p:cNvPr id="211" name="Google Shape;211;p23"/>
          <p:cNvSpPr txBox="1"/>
          <p:nvPr/>
        </p:nvSpPr>
        <p:spPr>
          <a:xfrm>
            <a:off x="349525" y="732350"/>
            <a:ext cx="5443200" cy="397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FFFFFF"/>
                </a:solidFill>
                <a:latin typeface="Lato"/>
                <a:ea typeface="Lato"/>
                <a:cs typeface="Lato"/>
                <a:sym typeface="Lato"/>
              </a:rPr>
              <a:t>Written in Phaser,js version 3.</a:t>
            </a:r>
            <a:endParaRPr>
              <a:solidFill>
                <a:srgbClr val="FFFFFF"/>
              </a:solidFill>
              <a:latin typeface="Lato"/>
              <a:ea typeface="Lato"/>
              <a:cs typeface="Lato"/>
              <a:sym typeface="Lato"/>
            </a:endParaRPr>
          </a:p>
          <a:p>
            <a:pPr indent="0" lvl="0" marL="0" rtl="0" algn="l">
              <a:lnSpc>
                <a:spcPct val="115000"/>
              </a:lnSpc>
              <a:spcBef>
                <a:spcPts val="0"/>
              </a:spcBef>
              <a:spcAft>
                <a:spcPts val="0"/>
              </a:spcAft>
              <a:buNone/>
            </a:pPr>
            <a:r>
              <a:t/>
            </a:r>
            <a:endParaRPr>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a:solidFill>
                  <a:srgbClr val="FFFFFF"/>
                </a:solidFill>
                <a:latin typeface="Lato"/>
                <a:ea typeface="Lato"/>
                <a:cs typeface="Lato"/>
                <a:sym typeface="Lato"/>
              </a:rPr>
              <a:t>Main components in the code:</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Configuration () default code given by Phaser 3.</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Preload() assets load</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Create() positions for the sprites </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Update():   updates game every frame</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Many Global Variables *one very important shown</a:t>
            </a:r>
            <a:endParaRPr>
              <a:solidFill>
                <a:srgbClr val="FFFFFF"/>
              </a:solidFill>
              <a:latin typeface="Lato"/>
              <a:ea typeface="Lato"/>
              <a:cs typeface="Lato"/>
              <a:sym typeface="Lato"/>
            </a:endParaRPr>
          </a:p>
          <a:p>
            <a:pPr indent="0" lvl="0" marL="457200" rtl="0" algn="l">
              <a:lnSpc>
                <a:spcPct val="115000"/>
              </a:lnSpc>
              <a:spcBef>
                <a:spcPts val="0"/>
              </a:spcBef>
              <a:spcAft>
                <a:spcPts val="0"/>
              </a:spcAft>
              <a:buNone/>
            </a:pPr>
            <a:r>
              <a:t/>
            </a:r>
            <a:endParaRPr>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a:solidFill>
                  <a:srgbClr val="FFFFFF"/>
                </a:solidFill>
                <a:latin typeface="Lato"/>
                <a:ea typeface="Lato"/>
                <a:cs typeface="Lato"/>
                <a:sym typeface="Lato"/>
              </a:rPr>
              <a:t>Other components:</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shootBullet() used velocity to move bullets -900 px up</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alienShoot() same as shootBullet only 900 px to move down</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randomAlien() makes aliens shoot randomly </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killIfOffscreen() so bullets won’t bounce back</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CCCCCC"/>
              </a:solidFill>
              <a:latin typeface="Lato"/>
              <a:ea typeface="Lato"/>
              <a:cs typeface="Lato"/>
              <a:sym typeface="Lato"/>
            </a:endParaRPr>
          </a:p>
        </p:txBody>
      </p:sp>
      <p:pic>
        <p:nvPicPr>
          <p:cNvPr id="212" name="Google Shape;212;p23"/>
          <p:cNvPicPr preferRelativeResize="0"/>
          <p:nvPr/>
        </p:nvPicPr>
        <p:blipFill rotWithShape="1">
          <a:blip r:embed="rId4">
            <a:alphaModFix/>
          </a:blip>
          <a:srcRect b="0" l="0" r="0" t="0"/>
          <a:stretch/>
        </p:blipFill>
        <p:spPr>
          <a:xfrm>
            <a:off x="5501899" y="2355375"/>
            <a:ext cx="3019374" cy="1969474"/>
          </a:xfrm>
          <a:prstGeom prst="rect">
            <a:avLst/>
          </a:prstGeom>
          <a:noFill/>
          <a:ln>
            <a:noFill/>
          </a:ln>
        </p:spPr>
      </p:pic>
      <p:pic>
        <p:nvPicPr>
          <p:cNvPr id="213" name="Google Shape;213;p23"/>
          <p:cNvPicPr preferRelativeResize="0"/>
          <p:nvPr/>
        </p:nvPicPr>
        <p:blipFill rotWithShape="1">
          <a:blip r:embed="rId5">
            <a:alphaModFix/>
          </a:blip>
          <a:srcRect b="0" l="0" r="0" t="0"/>
          <a:stretch/>
        </p:blipFill>
        <p:spPr>
          <a:xfrm>
            <a:off x="4737013" y="4516275"/>
            <a:ext cx="4291975" cy="356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4"/>
          <p:cNvSpPr txBox="1"/>
          <p:nvPr>
            <p:ph type="title"/>
          </p:nvPr>
        </p:nvSpPr>
        <p:spPr>
          <a:xfrm>
            <a:off x="4944175" y="212675"/>
            <a:ext cx="2971200" cy="43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Space Invaders Create()</a:t>
            </a:r>
            <a:endParaRPr sz="1800"/>
          </a:p>
        </p:txBody>
      </p:sp>
      <p:sp>
        <p:nvSpPr>
          <p:cNvPr id="219" name="Google Shape;219;p24"/>
          <p:cNvSpPr txBox="1"/>
          <p:nvPr/>
        </p:nvSpPr>
        <p:spPr>
          <a:xfrm>
            <a:off x="236025" y="212675"/>
            <a:ext cx="3009900" cy="5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Montserrat"/>
                <a:ea typeface="Montserrat"/>
                <a:cs typeface="Montserrat"/>
                <a:sym typeface="Montserrat"/>
              </a:rPr>
              <a:t>Space </a:t>
            </a:r>
            <a:r>
              <a:rPr lang="en" sz="1800">
                <a:solidFill>
                  <a:schemeClr val="lt1"/>
                </a:solidFill>
                <a:latin typeface="Montserrat"/>
                <a:ea typeface="Montserrat"/>
                <a:cs typeface="Montserrat"/>
                <a:sym typeface="Montserrat"/>
              </a:rPr>
              <a:t>Invaders Preload()</a:t>
            </a:r>
            <a:endParaRPr sz="18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lt1"/>
              </a:solidFill>
              <a:latin typeface="Montserrat"/>
              <a:ea typeface="Montserrat"/>
              <a:cs typeface="Montserrat"/>
              <a:sym typeface="Montserrat"/>
            </a:endParaRPr>
          </a:p>
        </p:txBody>
      </p:sp>
      <p:pic>
        <p:nvPicPr>
          <p:cNvPr id="220" name="Google Shape;220;p24"/>
          <p:cNvPicPr preferRelativeResize="0"/>
          <p:nvPr/>
        </p:nvPicPr>
        <p:blipFill>
          <a:blip r:embed="rId3">
            <a:alphaModFix/>
          </a:blip>
          <a:stretch>
            <a:fillRect/>
          </a:stretch>
        </p:blipFill>
        <p:spPr>
          <a:xfrm>
            <a:off x="236025" y="907175"/>
            <a:ext cx="4152374" cy="3220950"/>
          </a:xfrm>
          <a:prstGeom prst="rect">
            <a:avLst/>
          </a:prstGeom>
          <a:noFill/>
          <a:ln>
            <a:noFill/>
          </a:ln>
        </p:spPr>
      </p:pic>
      <p:pic>
        <p:nvPicPr>
          <p:cNvPr id="221" name="Google Shape;221;p24"/>
          <p:cNvPicPr preferRelativeResize="0"/>
          <p:nvPr/>
        </p:nvPicPr>
        <p:blipFill rotWithShape="1">
          <a:blip r:embed="rId4">
            <a:alphaModFix/>
          </a:blip>
          <a:srcRect b="0" l="2630" r="-2630" t="0"/>
          <a:stretch/>
        </p:blipFill>
        <p:spPr>
          <a:xfrm>
            <a:off x="5003137" y="651875"/>
            <a:ext cx="2853268" cy="41868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25"/>
          <p:cNvSpPr txBox="1"/>
          <p:nvPr>
            <p:ph type="title"/>
          </p:nvPr>
        </p:nvSpPr>
        <p:spPr>
          <a:xfrm>
            <a:off x="93925" y="136850"/>
            <a:ext cx="2723100" cy="74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Snake Game</a:t>
            </a:r>
            <a:endParaRPr/>
          </a:p>
        </p:txBody>
      </p:sp>
      <p:pic>
        <p:nvPicPr>
          <p:cNvPr id="227" name="Google Shape;227;p25"/>
          <p:cNvPicPr preferRelativeResize="0"/>
          <p:nvPr/>
        </p:nvPicPr>
        <p:blipFill>
          <a:blip r:embed="rId3">
            <a:alphaModFix/>
          </a:blip>
          <a:stretch>
            <a:fillRect/>
          </a:stretch>
        </p:blipFill>
        <p:spPr>
          <a:xfrm>
            <a:off x="5592100" y="205275"/>
            <a:ext cx="2723099" cy="2281200"/>
          </a:xfrm>
          <a:prstGeom prst="rect">
            <a:avLst/>
          </a:prstGeom>
          <a:noFill/>
          <a:ln>
            <a:noFill/>
          </a:ln>
        </p:spPr>
      </p:pic>
      <p:sp>
        <p:nvSpPr>
          <p:cNvPr id="228" name="Google Shape;228;p25"/>
          <p:cNvSpPr txBox="1"/>
          <p:nvPr/>
        </p:nvSpPr>
        <p:spPr>
          <a:xfrm>
            <a:off x="228100" y="707075"/>
            <a:ext cx="5166300" cy="41358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Done by Aleks, snake game developed in </a:t>
            </a:r>
            <a:r>
              <a:rPr b="1" lang="en" sz="1200">
                <a:solidFill>
                  <a:srgbClr val="FFFFFF"/>
                </a:solidFill>
                <a:latin typeface="Lato"/>
                <a:ea typeface="Lato"/>
                <a:cs typeface="Lato"/>
                <a:sym typeface="Lato"/>
              </a:rPr>
              <a:t>html </a:t>
            </a:r>
            <a:r>
              <a:rPr lang="en" sz="1200">
                <a:solidFill>
                  <a:srgbClr val="FFFFFF"/>
                </a:solidFill>
                <a:latin typeface="Lato"/>
                <a:ea typeface="Lato"/>
                <a:cs typeface="Lato"/>
                <a:sym typeface="Lato"/>
              </a:rPr>
              <a:t>and </a:t>
            </a:r>
            <a:r>
              <a:rPr b="1" lang="en" sz="1200">
                <a:solidFill>
                  <a:srgbClr val="FFFFFF"/>
                </a:solidFill>
                <a:latin typeface="Lato"/>
                <a:ea typeface="Lato"/>
                <a:cs typeface="Lato"/>
                <a:sym typeface="Lato"/>
              </a:rPr>
              <a:t>javascript</a:t>
            </a:r>
            <a:endParaRPr b="1" sz="1200">
              <a:solidFill>
                <a:srgbClr val="FFFFFF"/>
              </a:solidFill>
              <a:latin typeface="Lato"/>
              <a:ea typeface="Lato"/>
              <a:cs typeface="Lato"/>
              <a:sym typeface="Lato"/>
            </a:endParaRPr>
          </a:p>
          <a:p>
            <a:pPr indent="-304800" lvl="1" marL="914400" marR="0" rtl="0" algn="l">
              <a:lnSpc>
                <a:spcPct val="100000"/>
              </a:lnSpc>
              <a:spcBef>
                <a:spcPts val="500"/>
              </a:spcBef>
              <a:spcAft>
                <a:spcPts val="0"/>
              </a:spcAft>
              <a:buClr>
                <a:srgbClr val="FFFFFF"/>
              </a:buClr>
              <a:buSzPts val="1200"/>
              <a:buFont typeface="Lato"/>
              <a:buChar char="○"/>
            </a:pPr>
            <a:r>
              <a:rPr lang="en" sz="1200">
                <a:solidFill>
                  <a:srgbClr val="FFFFFF"/>
                </a:solidFill>
                <a:latin typeface="Lato"/>
                <a:ea typeface="Lato"/>
                <a:cs typeface="Lato"/>
                <a:sym typeface="Lato"/>
              </a:rPr>
              <a:t>Main function eat the food, grow the snake</a:t>
            </a:r>
            <a:endParaRPr sz="1200">
              <a:solidFill>
                <a:srgbClr val="FFFFFF"/>
              </a:solidFill>
              <a:latin typeface="Lato"/>
              <a:ea typeface="Lato"/>
              <a:cs typeface="Lato"/>
              <a:sym typeface="Lato"/>
            </a:endParaRPr>
          </a:p>
          <a:p>
            <a:pPr indent="-304800" lvl="1" marL="914400" marR="0" rtl="0" algn="l">
              <a:lnSpc>
                <a:spcPct val="100000"/>
              </a:lnSpc>
              <a:spcBef>
                <a:spcPts val="500"/>
              </a:spcBef>
              <a:spcAft>
                <a:spcPts val="0"/>
              </a:spcAft>
              <a:buClr>
                <a:srgbClr val="FFFFFF"/>
              </a:buClr>
              <a:buSzPts val="1200"/>
              <a:buFont typeface="Lato"/>
              <a:buChar char="○"/>
            </a:pPr>
            <a:r>
              <a:rPr lang="en" sz="1200">
                <a:solidFill>
                  <a:srgbClr val="FFFFFF"/>
                </a:solidFill>
                <a:latin typeface="Lato"/>
                <a:ea typeface="Lato"/>
                <a:cs typeface="Lato"/>
                <a:sym typeface="Lato"/>
              </a:rPr>
              <a:t>If the snake catches up to itself it dies (you lose)</a:t>
            </a:r>
            <a:endParaRPr sz="1200">
              <a:solidFill>
                <a:srgbClr val="FFFFFF"/>
              </a:solidFill>
              <a:latin typeface="Lato"/>
              <a:ea typeface="Lato"/>
              <a:cs typeface="Lato"/>
              <a:sym typeface="Lato"/>
            </a:endParaRPr>
          </a:p>
          <a:p>
            <a:pPr indent="-304800" lvl="0" marL="457200" marR="0" rtl="0" algn="l">
              <a:lnSpc>
                <a:spcPct val="100000"/>
              </a:lnSpc>
              <a:spcBef>
                <a:spcPts val="500"/>
              </a:spcBef>
              <a:spcAft>
                <a:spcPts val="0"/>
              </a:spcAft>
              <a:buClr>
                <a:srgbClr val="FFFFFF"/>
              </a:buClr>
              <a:buSzPts val="1200"/>
              <a:buFont typeface="Lato"/>
              <a:buChar char="●"/>
            </a:pPr>
            <a:r>
              <a:rPr lang="en" sz="1200">
                <a:solidFill>
                  <a:srgbClr val="FFFFFF"/>
                </a:solidFill>
                <a:latin typeface="Lato"/>
                <a:ea typeface="Lato"/>
                <a:cs typeface="Lato"/>
                <a:sym typeface="Lato"/>
              </a:rPr>
              <a:t>The reason the game was developed in html and javascript was because we wanted to make the </a:t>
            </a:r>
            <a:r>
              <a:rPr lang="en" sz="1200">
                <a:solidFill>
                  <a:srgbClr val="FFFFFF"/>
                </a:solidFill>
                <a:latin typeface="Lato"/>
                <a:ea typeface="Lato"/>
                <a:cs typeface="Lato"/>
                <a:sym typeface="Lato"/>
              </a:rPr>
              <a:t>comparison</a:t>
            </a:r>
            <a:r>
              <a:rPr lang="en" sz="1200">
                <a:solidFill>
                  <a:srgbClr val="FFFFFF"/>
                </a:solidFill>
                <a:latin typeface="Lato"/>
                <a:ea typeface="Lato"/>
                <a:cs typeface="Lato"/>
                <a:sym typeface="Lato"/>
              </a:rPr>
              <a:t> between making a game with phaser and in pure  javascript and html to showcase that games can be developed in javascript </a:t>
            </a:r>
            <a:r>
              <a:rPr b="1" lang="en" sz="1200">
                <a:solidFill>
                  <a:srgbClr val="FFFFFF"/>
                </a:solidFill>
                <a:latin typeface="Lato"/>
                <a:ea typeface="Lato"/>
                <a:cs typeface="Lato"/>
                <a:sym typeface="Lato"/>
              </a:rPr>
              <a:t>without</a:t>
            </a:r>
            <a:r>
              <a:rPr lang="en" sz="1200">
                <a:solidFill>
                  <a:srgbClr val="FFFFFF"/>
                </a:solidFill>
                <a:latin typeface="Lato"/>
                <a:ea typeface="Lato"/>
                <a:cs typeface="Lato"/>
                <a:sym typeface="Lato"/>
              </a:rPr>
              <a:t> a </a:t>
            </a:r>
            <a:r>
              <a:rPr lang="en" sz="1200">
                <a:solidFill>
                  <a:srgbClr val="FFFFFF"/>
                </a:solidFill>
                <a:latin typeface="Lato"/>
                <a:ea typeface="Lato"/>
                <a:cs typeface="Lato"/>
                <a:sym typeface="Lato"/>
              </a:rPr>
              <a:t>framework</a:t>
            </a:r>
            <a:r>
              <a:rPr lang="en" sz="1200">
                <a:solidFill>
                  <a:srgbClr val="FFFFFF"/>
                </a:solidFill>
                <a:latin typeface="Lato"/>
                <a:ea typeface="Lato"/>
                <a:cs typeface="Lato"/>
                <a:sym typeface="Lato"/>
              </a:rPr>
              <a:t> and still render properly across </a:t>
            </a:r>
            <a:r>
              <a:rPr b="1" lang="en" sz="1200">
                <a:solidFill>
                  <a:srgbClr val="FFFFFF"/>
                </a:solidFill>
                <a:latin typeface="Lato"/>
                <a:ea typeface="Lato"/>
                <a:cs typeface="Lato"/>
                <a:sym typeface="Lato"/>
              </a:rPr>
              <a:t>multiple</a:t>
            </a:r>
            <a:r>
              <a:rPr b="1" lang="en" sz="1200">
                <a:solidFill>
                  <a:srgbClr val="FFFFFF"/>
                </a:solidFill>
                <a:latin typeface="Lato"/>
                <a:ea typeface="Lato"/>
                <a:cs typeface="Lato"/>
                <a:sym typeface="Lato"/>
              </a:rPr>
              <a:t> platforms </a:t>
            </a:r>
            <a:r>
              <a:rPr lang="en" sz="1200">
                <a:solidFill>
                  <a:srgbClr val="FFFFFF"/>
                </a:solidFill>
                <a:latin typeface="Lato"/>
                <a:ea typeface="Lato"/>
                <a:cs typeface="Lato"/>
                <a:sym typeface="Lato"/>
              </a:rPr>
              <a:t>tested in (safari, firefox, and </a:t>
            </a:r>
            <a:r>
              <a:rPr b="1" lang="en" sz="1200">
                <a:solidFill>
                  <a:srgbClr val="FFFFFF"/>
                </a:solidFill>
                <a:latin typeface="Lato"/>
                <a:ea typeface="Lato"/>
                <a:cs typeface="Lato"/>
                <a:sym typeface="Lato"/>
              </a:rPr>
              <a:t>chrome</a:t>
            </a:r>
            <a:r>
              <a:rPr lang="en" sz="1200">
                <a:solidFill>
                  <a:srgbClr val="FFFFFF"/>
                </a:solidFill>
                <a:latin typeface="Lato"/>
                <a:ea typeface="Lato"/>
                <a:cs typeface="Lato"/>
                <a:sym typeface="Lato"/>
              </a:rPr>
              <a:t>).</a:t>
            </a:r>
            <a:endParaRPr sz="1200">
              <a:solidFill>
                <a:srgbClr val="FFFFFF"/>
              </a:solidFill>
              <a:latin typeface="Lato"/>
              <a:ea typeface="Lato"/>
              <a:cs typeface="Lato"/>
              <a:sym typeface="Lato"/>
            </a:endParaRPr>
          </a:p>
          <a:p>
            <a:pPr indent="-304800" lvl="0" marL="457200" marR="0" rtl="0" algn="l">
              <a:lnSpc>
                <a:spcPct val="100000"/>
              </a:lnSpc>
              <a:spcBef>
                <a:spcPts val="500"/>
              </a:spcBef>
              <a:spcAft>
                <a:spcPts val="0"/>
              </a:spcAft>
              <a:buClr>
                <a:srgbClr val="FFFFFF"/>
              </a:buClr>
              <a:buSzPts val="1200"/>
              <a:buFont typeface="Lato"/>
              <a:buChar char="●"/>
            </a:pPr>
            <a:r>
              <a:rPr lang="en" sz="1200">
                <a:solidFill>
                  <a:srgbClr val="FFFFFF"/>
                </a:solidFill>
                <a:latin typeface="Lato"/>
                <a:ea typeface="Lato"/>
                <a:cs typeface="Lato"/>
                <a:sym typeface="Lato"/>
              </a:rPr>
              <a:t>Food</a:t>
            </a:r>
            <a:endParaRPr sz="1200">
              <a:solidFill>
                <a:srgbClr val="FFFFFF"/>
              </a:solidFill>
              <a:latin typeface="Lato"/>
              <a:ea typeface="Lato"/>
              <a:cs typeface="Lato"/>
              <a:sym typeface="Lato"/>
            </a:endParaRPr>
          </a:p>
          <a:p>
            <a:pPr indent="-304800" lvl="1" marL="914400" marR="0" rtl="0" algn="l">
              <a:lnSpc>
                <a:spcPct val="100000"/>
              </a:lnSpc>
              <a:spcBef>
                <a:spcPts val="500"/>
              </a:spcBef>
              <a:spcAft>
                <a:spcPts val="0"/>
              </a:spcAft>
              <a:buClr>
                <a:srgbClr val="FFFFFF"/>
              </a:buClr>
              <a:buSzPts val="1200"/>
              <a:buFont typeface="Lato"/>
              <a:buChar char="○"/>
            </a:pPr>
            <a:r>
              <a:rPr lang="en" sz="1200">
                <a:solidFill>
                  <a:srgbClr val="FFFFFF"/>
                </a:solidFill>
                <a:latin typeface="Lato"/>
                <a:ea typeface="Lato"/>
                <a:cs typeface="Lato"/>
                <a:sym typeface="Lato"/>
              </a:rPr>
              <a:t>Made using math.random function and a bound checker to create the food and make sure the snake can eat the food. </a:t>
            </a:r>
            <a:endParaRPr sz="1200">
              <a:solidFill>
                <a:srgbClr val="FFFFFF"/>
              </a:solidFill>
              <a:latin typeface="Lato"/>
              <a:ea typeface="Lato"/>
              <a:cs typeface="Lato"/>
              <a:sym typeface="Lato"/>
            </a:endParaRPr>
          </a:p>
          <a:p>
            <a:pPr indent="-304800" lvl="0" marL="457200" rtl="0" algn="l">
              <a:spcBef>
                <a:spcPts val="500"/>
              </a:spcBef>
              <a:spcAft>
                <a:spcPts val="0"/>
              </a:spcAft>
              <a:buClr>
                <a:srgbClr val="FFFFFF"/>
              </a:buClr>
              <a:buSzPts val="1200"/>
              <a:buFont typeface="Lato"/>
              <a:buChar char="●"/>
            </a:pPr>
            <a:r>
              <a:rPr lang="en" sz="1200">
                <a:solidFill>
                  <a:srgbClr val="FFFFFF"/>
                </a:solidFill>
                <a:latin typeface="Lato"/>
                <a:ea typeface="Lato"/>
                <a:cs typeface="Lato"/>
                <a:sym typeface="Lato"/>
              </a:rPr>
              <a:t>The part of the code displayed here are two of the main components </a:t>
            </a:r>
            <a:endParaRPr sz="1200">
              <a:solidFill>
                <a:srgbClr val="FFFFFF"/>
              </a:solidFill>
              <a:latin typeface="Lato"/>
              <a:ea typeface="Lato"/>
              <a:cs typeface="Lato"/>
              <a:sym typeface="Lato"/>
            </a:endParaRPr>
          </a:p>
          <a:p>
            <a:pPr indent="-304800" lvl="1" marL="9144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Keeping track of where the snake is and making sure it isn’t backtracking on itself. </a:t>
            </a:r>
            <a:endParaRPr sz="1200">
              <a:solidFill>
                <a:srgbClr val="FFFFFF"/>
              </a:solidFill>
              <a:latin typeface="Lato"/>
              <a:ea typeface="Lato"/>
              <a:cs typeface="Lato"/>
              <a:sym typeface="Lato"/>
            </a:endParaRPr>
          </a:p>
          <a:p>
            <a:pPr indent="-304800" lvl="1" marL="9144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Using a bubble sort in order to keep track of which squares have collided into each other.</a:t>
            </a:r>
            <a:endParaRPr sz="1200">
              <a:solidFill>
                <a:srgbClr val="FFFFFF"/>
              </a:solidFill>
              <a:latin typeface="Lato"/>
              <a:ea typeface="Lato"/>
              <a:cs typeface="Lato"/>
              <a:sym typeface="Lato"/>
            </a:endParaRPr>
          </a:p>
          <a:p>
            <a:pPr indent="-304800" lvl="0" marL="4572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Control with arrow keys</a:t>
            </a:r>
            <a:endParaRPr sz="1200">
              <a:solidFill>
                <a:srgbClr val="FFFFFF"/>
              </a:solidFill>
              <a:latin typeface="Lato"/>
              <a:ea typeface="Lato"/>
              <a:cs typeface="Lato"/>
              <a:sym typeface="Lato"/>
            </a:endParaRPr>
          </a:p>
          <a:p>
            <a:pPr indent="-304800" lvl="1" marL="9144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Automatic restart when you die. </a:t>
            </a:r>
            <a:endParaRPr sz="1200">
              <a:solidFill>
                <a:srgbClr val="FFFFFF"/>
              </a:solidFill>
              <a:latin typeface="Lato"/>
              <a:ea typeface="Lato"/>
              <a:cs typeface="Lato"/>
              <a:sym typeface="Lato"/>
            </a:endParaRPr>
          </a:p>
        </p:txBody>
      </p:sp>
      <p:pic>
        <p:nvPicPr>
          <p:cNvPr id="229" name="Google Shape;229;p25"/>
          <p:cNvPicPr preferRelativeResize="0"/>
          <p:nvPr/>
        </p:nvPicPr>
        <p:blipFill>
          <a:blip r:embed="rId4">
            <a:alphaModFix/>
          </a:blip>
          <a:stretch>
            <a:fillRect/>
          </a:stretch>
        </p:blipFill>
        <p:spPr>
          <a:xfrm>
            <a:off x="5592100" y="2503505"/>
            <a:ext cx="3177299" cy="251039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26"/>
          <p:cNvSpPr txBox="1"/>
          <p:nvPr>
            <p:ph type="title"/>
          </p:nvPr>
        </p:nvSpPr>
        <p:spPr>
          <a:xfrm>
            <a:off x="139575" y="-26925"/>
            <a:ext cx="2221200" cy="116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Challenges</a:t>
            </a:r>
            <a:endParaRPr/>
          </a:p>
          <a:p>
            <a:pPr indent="0" lvl="0" marL="0" rtl="0" algn="l">
              <a:spcBef>
                <a:spcPts val="0"/>
              </a:spcBef>
              <a:spcAft>
                <a:spcPts val="0"/>
              </a:spcAft>
              <a:buNone/>
            </a:pPr>
            <a:r>
              <a:t/>
            </a:r>
            <a:endParaRPr/>
          </a:p>
        </p:txBody>
      </p:sp>
      <p:pic>
        <p:nvPicPr>
          <p:cNvPr id="235" name="Google Shape;235;p26"/>
          <p:cNvPicPr preferRelativeResize="0"/>
          <p:nvPr/>
        </p:nvPicPr>
        <p:blipFill>
          <a:blip r:embed="rId3">
            <a:alphaModFix/>
          </a:blip>
          <a:stretch>
            <a:fillRect/>
          </a:stretch>
        </p:blipFill>
        <p:spPr>
          <a:xfrm>
            <a:off x="6274699" y="193450"/>
            <a:ext cx="2590551" cy="1727025"/>
          </a:xfrm>
          <a:prstGeom prst="rect">
            <a:avLst/>
          </a:prstGeom>
          <a:noFill/>
          <a:ln>
            <a:noFill/>
          </a:ln>
        </p:spPr>
      </p:pic>
      <p:sp>
        <p:nvSpPr>
          <p:cNvPr id="236" name="Google Shape;236;p26"/>
          <p:cNvSpPr txBox="1"/>
          <p:nvPr/>
        </p:nvSpPr>
        <p:spPr>
          <a:xfrm>
            <a:off x="95125" y="419875"/>
            <a:ext cx="6239700" cy="4639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Lato"/>
              <a:buChar char="●"/>
            </a:pPr>
            <a:r>
              <a:rPr b="1" lang="en">
                <a:solidFill>
                  <a:srgbClr val="FFFFFF"/>
                </a:solidFill>
                <a:latin typeface="Lato"/>
                <a:ea typeface="Lato"/>
                <a:cs typeface="Lato"/>
                <a:sym typeface="Lato"/>
              </a:rPr>
              <a:t>Integrating Phaser with React </a:t>
            </a:r>
            <a:endParaRPr b="1">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Both have a steep learning curve</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DOM (React) vs. Canvas (Phaser)</a:t>
            </a:r>
            <a:endParaRPr>
              <a:solidFill>
                <a:srgbClr val="FFFFFF"/>
              </a:solidFill>
              <a:latin typeface="Lato"/>
              <a:ea typeface="Lato"/>
              <a:cs typeface="Lato"/>
              <a:sym typeface="Lato"/>
            </a:endParaRPr>
          </a:p>
          <a:p>
            <a:pPr indent="-317500" lvl="0" marL="457200" rtl="0" algn="l">
              <a:spcBef>
                <a:spcPts val="500"/>
              </a:spcBef>
              <a:spcAft>
                <a:spcPts val="0"/>
              </a:spcAft>
              <a:buClr>
                <a:srgbClr val="FFFFFF"/>
              </a:buClr>
              <a:buSzPts val="1400"/>
              <a:buFont typeface="Lato"/>
              <a:buChar char="●"/>
            </a:pPr>
            <a:r>
              <a:rPr b="1" lang="en">
                <a:solidFill>
                  <a:srgbClr val="FFFFFF"/>
                </a:solidFill>
                <a:latin typeface="Lato"/>
                <a:ea typeface="Lato"/>
                <a:cs typeface="Lato"/>
                <a:sym typeface="Lato"/>
              </a:rPr>
              <a:t>Proper Github etiquette and version control</a:t>
            </a:r>
            <a:r>
              <a:rPr lang="en">
                <a:solidFill>
                  <a:srgbClr val="FFFFFF"/>
                </a:solidFill>
                <a:latin typeface="Lato"/>
                <a:ea typeface="Lato"/>
                <a:cs typeface="Lato"/>
                <a:sym typeface="Lato"/>
              </a:rPr>
              <a:t> </a:t>
            </a:r>
            <a:endParaRPr>
              <a:solidFill>
                <a:srgbClr val="FFFFFF"/>
              </a:solidFill>
              <a:latin typeface="Lato"/>
              <a:ea typeface="Lato"/>
              <a:cs typeface="Lato"/>
              <a:sym typeface="Lato"/>
            </a:endParaRPr>
          </a:p>
          <a:p>
            <a:pPr indent="-317500" lvl="1" marL="914400" marR="0" rtl="0" algn="l">
              <a:lnSpc>
                <a:spcPct val="10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Keeping track of old versions, which worked and which didn’t and proper pull and push commands (everyone had a different machine and was using git in a different way) </a:t>
            </a:r>
            <a:endParaRPr>
              <a:solidFill>
                <a:srgbClr val="FFFFFF"/>
              </a:solidFill>
              <a:latin typeface="Lato"/>
              <a:ea typeface="Lato"/>
              <a:cs typeface="Lato"/>
              <a:sym typeface="Lato"/>
            </a:endParaRPr>
          </a:p>
          <a:p>
            <a:pPr indent="-317500" lvl="0" marL="457200" rtl="0" algn="l">
              <a:spcBef>
                <a:spcPts val="500"/>
              </a:spcBef>
              <a:spcAft>
                <a:spcPts val="0"/>
              </a:spcAft>
              <a:buClr>
                <a:srgbClr val="FFFFFF"/>
              </a:buClr>
              <a:buSzPts val="1400"/>
              <a:buFont typeface="Lato"/>
              <a:buChar char="●"/>
            </a:pPr>
            <a:r>
              <a:rPr b="1" lang="en">
                <a:solidFill>
                  <a:srgbClr val="FFFFFF"/>
                </a:solidFill>
                <a:latin typeface="Lato"/>
                <a:ea typeface="Lato"/>
                <a:cs typeface="Lato"/>
                <a:sym typeface="Lato"/>
              </a:rPr>
              <a:t>Variable scope in Javascript</a:t>
            </a:r>
            <a:endParaRPr b="1">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Dynamic objects and states</a:t>
            </a:r>
            <a:endParaRPr>
              <a:solidFill>
                <a:srgbClr val="FFFFFF"/>
              </a:solidFill>
              <a:latin typeface="Lato"/>
              <a:ea typeface="Lato"/>
              <a:cs typeface="Lato"/>
              <a:sym typeface="Lato"/>
            </a:endParaRPr>
          </a:p>
          <a:p>
            <a:pPr indent="-317500" lvl="1" marL="914400" marR="0" rtl="0" algn="l">
              <a:lnSpc>
                <a:spcPct val="10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components [React], scenes [Phaser]</a:t>
            </a:r>
            <a:endParaRPr>
              <a:solidFill>
                <a:srgbClr val="FFFFFF"/>
              </a:solidFill>
              <a:latin typeface="Lato"/>
              <a:ea typeface="Lato"/>
              <a:cs typeface="Lato"/>
              <a:sym typeface="Lato"/>
            </a:endParaRPr>
          </a:p>
          <a:p>
            <a:pPr indent="-317500" lvl="0" marL="457200" rtl="0" algn="l">
              <a:spcBef>
                <a:spcPts val="500"/>
              </a:spcBef>
              <a:spcAft>
                <a:spcPts val="0"/>
              </a:spcAft>
              <a:buClr>
                <a:srgbClr val="FFFFFF"/>
              </a:buClr>
              <a:buSzPts val="1400"/>
              <a:buFont typeface="Lato"/>
              <a:buChar char="●"/>
            </a:pPr>
            <a:r>
              <a:rPr b="1" lang="en">
                <a:solidFill>
                  <a:srgbClr val="FFFFFF"/>
                </a:solidFill>
                <a:latin typeface="Lato"/>
                <a:ea typeface="Lato"/>
                <a:cs typeface="Lato"/>
                <a:sym typeface="Lato"/>
              </a:rPr>
              <a:t>Framework Abstraction</a:t>
            </a:r>
            <a:endParaRPr b="1">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Phaser does a lot of behind the scenes work that makes it difficult to understand where certain things are coming from</a:t>
            </a:r>
            <a:endParaRPr>
              <a:solidFill>
                <a:srgbClr val="FFFFFF"/>
              </a:solidFill>
              <a:latin typeface="Lato"/>
              <a:ea typeface="Lato"/>
              <a:cs typeface="Lato"/>
              <a:sym typeface="Lato"/>
            </a:endParaRPr>
          </a:p>
          <a:p>
            <a:pPr indent="-317500" lvl="1" marL="914400" marR="0" rtl="0" algn="l">
              <a:lnSpc>
                <a:spcPct val="10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Can make debugging difficult - </a:t>
            </a:r>
            <a:r>
              <a:rPr lang="en">
                <a:solidFill>
                  <a:schemeClr val="lt1"/>
                </a:solidFill>
                <a:latin typeface="Lato"/>
                <a:ea typeface="Lato"/>
                <a:cs typeface="Lato"/>
                <a:sym typeface="Lato"/>
              </a:rPr>
              <a:t>Single changes can break code.</a:t>
            </a:r>
            <a:endParaRPr>
              <a:solidFill>
                <a:srgbClr val="FFFFFF"/>
              </a:solidFill>
              <a:latin typeface="Lato"/>
              <a:ea typeface="Lato"/>
              <a:cs typeface="Lato"/>
              <a:sym typeface="Lato"/>
            </a:endParaRPr>
          </a:p>
          <a:p>
            <a:pPr indent="-317500" lvl="0" marL="457200" rtl="0" algn="l">
              <a:spcBef>
                <a:spcPts val="500"/>
              </a:spcBef>
              <a:spcAft>
                <a:spcPts val="0"/>
              </a:spcAft>
              <a:buClr>
                <a:srgbClr val="FFFFFF"/>
              </a:buClr>
              <a:buSzPts val="1400"/>
              <a:buFont typeface="Lato"/>
              <a:buChar char="●"/>
            </a:pPr>
            <a:r>
              <a:rPr b="1" lang="en">
                <a:solidFill>
                  <a:srgbClr val="FFFFFF"/>
                </a:solidFill>
                <a:latin typeface="Lato"/>
                <a:ea typeface="Lato"/>
                <a:cs typeface="Lato"/>
                <a:sym typeface="Lato"/>
              </a:rPr>
              <a:t>NPM dependencies</a:t>
            </a:r>
            <a:endParaRPr b="1">
              <a:solidFill>
                <a:srgbClr val="FFFFFF"/>
              </a:solidFill>
              <a:latin typeface="Lato"/>
              <a:ea typeface="Lato"/>
              <a:cs typeface="Lato"/>
              <a:sym typeface="Lato"/>
            </a:endParaRPr>
          </a:p>
          <a:p>
            <a:pPr indent="-317500" lvl="1" marL="914400" marR="0" rtl="0" algn="l">
              <a:lnSpc>
                <a:spcPct val="10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Install errors, merge conflicts</a:t>
            </a:r>
            <a:endParaRPr>
              <a:solidFill>
                <a:srgbClr val="FFFFFF"/>
              </a:solidFill>
              <a:latin typeface="Lato"/>
              <a:ea typeface="Lato"/>
              <a:cs typeface="Lato"/>
              <a:sym typeface="Lato"/>
            </a:endParaRPr>
          </a:p>
          <a:p>
            <a:pPr indent="-317500" lvl="0" marL="457200" rtl="0" algn="l">
              <a:spcBef>
                <a:spcPts val="500"/>
              </a:spcBef>
              <a:spcAft>
                <a:spcPts val="0"/>
              </a:spcAft>
              <a:buClr>
                <a:srgbClr val="FFFFFF"/>
              </a:buClr>
              <a:buSzPts val="1400"/>
              <a:buFont typeface="Lato"/>
              <a:buChar char="●"/>
            </a:pPr>
            <a:r>
              <a:rPr b="1" lang="en">
                <a:solidFill>
                  <a:srgbClr val="FFFFFF"/>
                </a:solidFill>
                <a:latin typeface="Lato"/>
                <a:ea typeface="Lato"/>
                <a:cs typeface="Lato"/>
                <a:sym typeface="Lato"/>
              </a:rPr>
              <a:t>Material UI </a:t>
            </a:r>
            <a:endParaRPr b="1">
              <a:solidFill>
                <a:srgbClr val="FFFFFF"/>
              </a:solidFill>
              <a:latin typeface="Lato"/>
              <a:ea typeface="Lato"/>
              <a:cs typeface="Lato"/>
              <a:sym typeface="Lato"/>
            </a:endParaRPr>
          </a:p>
          <a:p>
            <a:pPr indent="-317500" lvl="1" marL="914400" marR="0" rtl="0" algn="l">
              <a:lnSpc>
                <a:spcPct val="100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Attempting to make Material UI and icons work with React </a:t>
            </a:r>
            <a:endParaRPr>
              <a:solidFill>
                <a:srgbClr val="FFFFFF"/>
              </a:solidFill>
              <a:latin typeface="Lato"/>
              <a:ea typeface="Lato"/>
              <a:cs typeface="Lato"/>
              <a:sym typeface="Lato"/>
            </a:endParaRPr>
          </a:p>
          <a:p>
            <a:pPr indent="-317500" lvl="0" marL="457200" rtl="0" algn="l">
              <a:spcBef>
                <a:spcPts val="500"/>
              </a:spcBef>
              <a:spcAft>
                <a:spcPts val="0"/>
              </a:spcAft>
              <a:buClr>
                <a:srgbClr val="FFFFFF"/>
              </a:buClr>
              <a:buSzPts val="1400"/>
              <a:buFont typeface="Lato"/>
              <a:buChar char="●"/>
            </a:pPr>
            <a:r>
              <a:rPr b="1" lang="en">
                <a:solidFill>
                  <a:srgbClr val="FFFFFF"/>
                </a:solidFill>
                <a:latin typeface="Lato"/>
                <a:ea typeface="Lato"/>
                <a:cs typeface="Lato"/>
                <a:sym typeface="Lato"/>
              </a:rPr>
              <a:t>Short Time Frame</a:t>
            </a:r>
            <a:endParaRPr b="1">
              <a:solidFill>
                <a:srgbClr val="FFFFFF"/>
              </a:solidFill>
              <a:latin typeface="Lato"/>
              <a:ea typeface="Lato"/>
              <a:cs typeface="Lato"/>
              <a:sym typeface="Lato"/>
            </a:endParaRPr>
          </a:p>
          <a:p>
            <a:pPr indent="-317500" lvl="1" marL="914400" marR="0" rtl="0" algn="l">
              <a:lnSpc>
                <a:spcPct val="100000"/>
              </a:lnSpc>
              <a:spcBef>
                <a:spcPts val="0"/>
              </a:spcBef>
              <a:spcAft>
                <a:spcPts val="500"/>
              </a:spcAft>
              <a:buClr>
                <a:srgbClr val="FFFFFF"/>
              </a:buClr>
              <a:buSzPts val="1400"/>
              <a:buFont typeface="Lato"/>
              <a:buChar char="○"/>
            </a:pPr>
            <a:r>
              <a:rPr lang="en">
                <a:solidFill>
                  <a:srgbClr val="FFFFFF"/>
                </a:solidFill>
                <a:latin typeface="Lato"/>
                <a:ea typeface="Lato"/>
                <a:cs typeface="Lato"/>
                <a:sym typeface="Lato"/>
              </a:rPr>
              <a:t>Learning the frameworks of phaser and react quickly</a:t>
            </a:r>
            <a:endParaRPr>
              <a:solidFill>
                <a:srgbClr val="FFFFFF"/>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pic>
        <p:nvPicPr>
          <p:cNvPr id="241" name="Google Shape;241;p27"/>
          <p:cNvPicPr preferRelativeResize="0"/>
          <p:nvPr/>
        </p:nvPicPr>
        <p:blipFill>
          <a:blip r:embed="rId3">
            <a:alphaModFix/>
          </a:blip>
          <a:stretch>
            <a:fillRect/>
          </a:stretch>
        </p:blipFill>
        <p:spPr>
          <a:xfrm>
            <a:off x="0" y="57025"/>
            <a:ext cx="9144000" cy="52364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28"/>
          <p:cNvSpPr txBox="1"/>
          <p:nvPr>
            <p:ph type="title"/>
          </p:nvPr>
        </p:nvSpPr>
        <p:spPr>
          <a:xfrm>
            <a:off x="95575" y="113800"/>
            <a:ext cx="1645500" cy="94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Lessons</a:t>
            </a:r>
            <a:endParaRPr/>
          </a:p>
        </p:txBody>
      </p:sp>
      <p:pic>
        <p:nvPicPr>
          <p:cNvPr id="247" name="Google Shape;247;p28"/>
          <p:cNvPicPr preferRelativeResize="0"/>
          <p:nvPr/>
        </p:nvPicPr>
        <p:blipFill>
          <a:blip r:embed="rId3">
            <a:alphaModFix/>
          </a:blip>
          <a:stretch>
            <a:fillRect/>
          </a:stretch>
        </p:blipFill>
        <p:spPr>
          <a:xfrm>
            <a:off x="5014225" y="209300"/>
            <a:ext cx="3977376" cy="2237276"/>
          </a:xfrm>
          <a:prstGeom prst="rect">
            <a:avLst/>
          </a:prstGeom>
          <a:noFill/>
          <a:ln>
            <a:noFill/>
          </a:ln>
        </p:spPr>
      </p:pic>
      <p:sp>
        <p:nvSpPr>
          <p:cNvPr id="248" name="Google Shape;248;p28"/>
          <p:cNvSpPr txBox="1"/>
          <p:nvPr/>
        </p:nvSpPr>
        <p:spPr>
          <a:xfrm>
            <a:off x="227600" y="887600"/>
            <a:ext cx="4585800" cy="4039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Version control using github</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Creating UI </a:t>
            </a:r>
            <a:r>
              <a:rPr lang="en">
                <a:solidFill>
                  <a:srgbClr val="FFFFFF"/>
                </a:solidFill>
                <a:latin typeface="Lato"/>
                <a:ea typeface="Lato"/>
                <a:cs typeface="Lato"/>
                <a:sym typeface="Lato"/>
              </a:rPr>
              <a:t>components</a:t>
            </a:r>
            <a:r>
              <a:rPr lang="en">
                <a:solidFill>
                  <a:srgbClr val="FFFFFF"/>
                </a:solidFill>
                <a:latin typeface="Lato"/>
                <a:ea typeface="Lato"/>
                <a:cs typeface="Lato"/>
                <a:sym typeface="Lato"/>
              </a:rPr>
              <a:t> in react </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Make as many components as modular as possible</a:t>
            </a:r>
            <a:endParaRPr>
              <a:solidFill>
                <a:srgbClr val="FFFFFF"/>
              </a:solidFill>
              <a:latin typeface="Lato"/>
              <a:ea typeface="Lato"/>
              <a:cs typeface="Lato"/>
              <a:sym typeface="Lato"/>
            </a:endParaRPr>
          </a:p>
          <a:p>
            <a:pPr indent="-317500" lvl="1" marL="9144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Page Components</a:t>
            </a:r>
            <a:endParaRPr>
              <a:solidFill>
                <a:srgbClr val="FFFFFF"/>
              </a:solidFill>
              <a:latin typeface="Lato"/>
              <a:ea typeface="Lato"/>
              <a:cs typeface="Lato"/>
              <a:sym typeface="Lato"/>
            </a:endParaRPr>
          </a:p>
          <a:p>
            <a:pPr indent="-317500" lvl="2" marL="13716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Profile, Home, Navigation, Notes</a:t>
            </a:r>
            <a:endParaRPr>
              <a:solidFill>
                <a:srgbClr val="FFFFFF"/>
              </a:solidFill>
              <a:latin typeface="Lato"/>
              <a:ea typeface="Lato"/>
              <a:cs typeface="Lato"/>
              <a:sym typeface="Lato"/>
            </a:endParaRPr>
          </a:p>
          <a:p>
            <a:pPr indent="-317500" lvl="1" marL="914400" rtl="0" algn="l">
              <a:lnSpc>
                <a:spcPct val="115000"/>
              </a:lnSpc>
              <a:spcBef>
                <a:spcPts val="0"/>
              </a:spcBef>
              <a:spcAft>
                <a:spcPts val="0"/>
              </a:spcAft>
              <a:buClr>
                <a:srgbClr val="FFFFFF"/>
              </a:buClr>
              <a:buSzPts val="1400"/>
              <a:buFont typeface="Lato"/>
              <a:buChar char="○"/>
            </a:pPr>
            <a:r>
              <a:rPr lang="en">
                <a:solidFill>
                  <a:schemeClr val="lt1"/>
                </a:solidFill>
                <a:latin typeface="Lato"/>
                <a:ea typeface="Lato"/>
                <a:cs typeface="Lato"/>
                <a:sym typeface="Lato"/>
              </a:rPr>
              <a:t>B</a:t>
            </a:r>
            <a:r>
              <a:rPr lang="en">
                <a:solidFill>
                  <a:schemeClr val="lt1"/>
                </a:solidFill>
                <a:latin typeface="Lato"/>
                <a:ea typeface="Lato"/>
                <a:cs typeface="Lato"/>
                <a:sym typeface="Lato"/>
              </a:rPr>
              <a:t>asic modular Phaser model</a:t>
            </a:r>
            <a:r>
              <a:rPr lang="en">
                <a:solidFill>
                  <a:srgbClr val="FFFFFF"/>
                </a:solidFill>
                <a:latin typeface="Lato"/>
                <a:ea typeface="Lato"/>
                <a:cs typeface="Lato"/>
                <a:sym typeface="Lato"/>
              </a:rPr>
              <a:t> </a:t>
            </a:r>
            <a:endParaRPr>
              <a:solidFill>
                <a:srgbClr val="FFFFFF"/>
              </a:solidFill>
              <a:latin typeface="Lato"/>
              <a:ea typeface="Lato"/>
              <a:cs typeface="Lato"/>
              <a:sym typeface="Lato"/>
            </a:endParaRPr>
          </a:p>
          <a:p>
            <a:pPr indent="-317500" lvl="2" marL="13716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Pac Man - Ghosts, Pac-man, dots</a:t>
            </a:r>
            <a:endParaRPr>
              <a:solidFill>
                <a:srgbClr val="FFFFFF"/>
              </a:solidFill>
              <a:latin typeface="Lato"/>
              <a:ea typeface="Lato"/>
              <a:cs typeface="Lato"/>
              <a:sym typeface="Lato"/>
            </a:endParaRPr>
          </a:p>
          <a:p>
            <a:pPr indent="-317500" lvl="2" marL="13716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Space Invaders - Bullets, Aliens, and the Ship</a:t>
            </a:r>
            <a:endParaRPr>
              <a:solidFill>
                <a:srgbClr val="FFFFFF"/>
              </a:solidFill>
              <a:latin typeface="Lato"/>
              <a:ea typeface="Lato"/>
              <a:cs typeface="Lato"/>
              <a:sym typeface="Lato"/>
            </a:endParaRPr>
          </a:p>
          <a:p>
            <a:pPr indent="-317500" lvl="2" marL="13716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Snake - Food function (randomly shows up)</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Getting the frameworks and developer environment to work in different operating systems</a:t>
            </a:r>
            <a:endParaRPr>
              <a:solidFill>
                <a:srgbClr val="FFFFFF"/>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9"/>
          <p:cNvSpPr txBox="1"/>
          <p:nvPr>
            <p:ph type="title"/>
          </p:nvPr>
        </p:nvSpPr>
        <p:spPr>
          <a:xfrm>
            <a:off x="349625" y="1667575"/>
            <a:ext cx="5110800" cy="158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hlink"/>
                </a:solidFill>
                <a:uFill>
                  <a:noFill/>
                </a:uFill>
                <a:latin typeface="Malgun Gothic"/>
                <a:ea typeface="Malgun Gothic"/>
                <a:cs typeface="Malgun Gothic"/>
                <a:sym typeface="Malgun Gothic"/>
                <a:hlinkClick r:id="rId3"/>
              </a:rPr>
              <a:t>https://siguenza.net:3001/</a:t>
            </a:r>
            <a:endParaRPr sz="3000"/>
          </a:p>
        </p:txBody>
      </p:sp>
      <p:sp>
        <p:nvSpPr>
          <p:cNvPr id="254" name="Google Shape;254;p29"/>
          <p:cNvSpPr txBox="1"/>
          <p:nvPr/>
        </p:nvSpPr>
        <p:spPr>
          <a:xfrm>
            <a:off x="284825" y="433050"/>
            <a:ext cx="4816800" cy="6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Montserrat"/>
                <a:ea typeface="Montserrat"/>
                <a:cs typeface="Montserrat"/>
                <a:sym typeface="Montserrat"/>
              </a:rPr>
              <a:t>Live Website</a:t>
            </a:r>
            <a:endParaRPr sz="2400">
              <a:solidFill>
                <a:srgbClr val="FFFFFF"/>
              </a:solidFill>
              <a:latin typeface="Montserrat"/>
              <a:ea typeface="Montserrat"/>
              <a:cs typeface="Montserrat"/>
              <a:sym typeface="Montserrat"/>
            </a:endParaRPr>
          </a:p>
        </p:txBody>
      </p:sp>
      <p:sp>
        <p:nvSpPr>
          <p:cNvPr id="255" name="Google Shape;255;p29"/>
          <p:cNvSpPr txBox="1"/>
          <p:nvPr/>
        </p:nvSpPr>
        <p:spPr>
          <a:xfrm>
            <a:off x="316475" y="1359800"/>
            <a:ext cx="4753500" cy="67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FFFFFF"/>
                </a:solidFill>
                <a:latin typeface="Montserrat"/>
                <a:ea typeface="Montserrat"/>
                <a:cs typeface="Montserrat"/>
                <a:sym typeface="Montserrat"/>
              </a:rPr>
              <a:t>Want to play on your own browser? Go to the link below!</a:t>
            </a:r>
            <a:endParaRPr b="1" sz="2000">
              <a:solidFill>
                <a:srgbClr val="FFFFFF"/>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pic>
        <p:nvPicPr>
          <p:cNvPr id="260" name="Google Shape;260;p30"/>
          <p:cNvPicPr preferRelativeResize="0"/>
          <p:nvPr/>
        </p:nvPicPr>
        <p:blipFill>
          <a:blip r:embed="rId3">
            <a:alphaModFix/>
          </a:blip>
          <a:stretch>
            <a:fillRect/>
          </a:stretch>
        </p:blipFill>
        <p:spPr>
          <a:xfrm>
            <a:off x="0" y="-66675"/>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823850" y="866775"/>
            <a:ext cx="5264400" cy="389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Table of Contents</a:t>
            </a:r>
            <a:endParaRPr b="1"/>
          </a:p>
          <a:p>
            <a:pPr indent="0" lvl="0" marL="0" rtl="0" algn="l">
              <a:spcBef>
                <a:spcPts val="0"/>
              </a:spcBef>
              <a:spcAft>
                <a:spcPts val="0"/>
              </a:spcAft>
              <a:buNone/>
            </a:pPr>
            <a:r>
              <a:t/>
            </a:r>
            <a:endParaRPr b="1"/>
          </a:p>
          <a:p>
            <a:pPr indent="-355600" lvl="0" marL="457200" rtl="0" algn="l">
              <a:spcBef>
                <a:spcPts val="0"/>
              </a:spcBef>
              <a:spcAft>
                <a:spcPts val="0"/>
              </a:spcAft>
              <a:buSzPts val="2000"/>
              <a:buAutoNum type="arabicPeriod"/>
            </a:pPr>
            <a:r>
              <a:rPr b="1" lang="en" sz="2000"/>
              <a:t>Introduction/Overview</a:t>
            </a:r>
            <a:endParaRPr b="1" sz="2000"/>
          </a:p>
          <a:p>
            <a:pPr indent="-355600" lvl="0" marL="457200" rtl="0" algn="l">
              <a:spcBef>
                <a:spcPts val="0"/>
              </a:spcBef>
              <a:spcAft>
                <a:spcPts val="0"/>
              </a:spcAft>
              <a:buSzPts val="2000"/>
              <a:buAutoNum type="arabicPeriod"/>
            </a:pPr>
            <a:r>
              <a:rPr b="1" lang="en" sz="2000"/>
              <a:t>Frameworks and Documentation</a:t>
            </a:r>
            <a:endParaRPr b="1" sz="2000"/>
          </a:p>
          <a:p>
            <a:pPr indent="-355600" lvl="1" marL="914400" rtl="0" algn="l">
              <a:spcBef>
                <a:spcPts val="0"/>
              </a:spcBef>
              <a:spcAft>
                <a:spcPts val="0"/>
              </a:spcAft>
              <a:buSzPts val="2000"/>
              <a:buChar char="○"/>
            </a:pPr>
            <a:r>
              <a:rPr b="1" lang="en" sz="2000"/>
              <a:t>React</a:t>
            </a:r>
            <a:endParaRPr b="1" sz="2000"/>
          </a:p>
          <a:p>
            <a:pPr indent="-355600" lvl="1" marL="914400" rtl="0" algn="l">
              <a:spcBef>
                <a:spcPts val="0"/>
              </a:spcBef>
              <a:spcAft>
                <a:spcPts val="0"/>
              </a:spcAft>
              <a:buSzPts val="2000"/>
              <a:buChar char="○"/>
            </a:pPr>
            <a:r>
              <a:rPr b="1" lang="en" sz="2000"/>
              <a:t>Phaser.io</a:t>
            </a:r>
            <a:endParaRPr b="1" sz="2000"/>
          </a:p>
          <a:p>
            <a:pPr indent="-355600" lvl="0" marL="457200" rtl="0" algn="l">
              <a:spcBef>
                <a:spcPts val="0"/>
              </a:spcBef>
              <a:spcAft>
                <a:spcPts val="0"/>
              </a:spcAft>
              <a:buSzPts val="2000"/>
              <a:buAutoNum type="arabicPeriod"/>
            </a:pPr>
            <a:r>
              <a:rPr b="1" lang="en" sz="2000"/>
              <a:t>Features</a:t>
            </a:r>
            <a:endParaRPr b="1" sz="2000"/>
          </a:p>
          <a:p>
            <a:pPr indent="-355600" lvl="1" marL="914400" rtl="0" algn="l">
              <a:spcBef>
                <a:spcPts val="0"/>
              </a:spcBef>
              <a:spcAft>
                <a:spcPts val="0"/>
              </a:spcAft>
              <a:buSzPts val="2000"/>
              <a:buChar char="○"/>
            </a:pPr>
            <a:r>
              <a:rPr b="1" lang="en" sz="2000"/>
              <a:t>Home Page, Profiles, Games</a:t>
            </a:r>
            <a:endParaRPr b="1" sz="2000"/>
          </a:p>
          <a:p>
            <a:pPr indent="-355600" lvl="1" marL="914400" rtl="0" algn="l">
              <a:spcBef>
                <a:spcPts val="0"/>
              </a:spcBef>
              <a:spcAft>
                <a:spcPts val="0"/>
              </a:spcAft>
              <a:buSzPts val="2000"/>
              <a:buChar char="○"/>
            </a:pPr>
            <a:r>
              <a:rPr b="1" lang="en" sz="2000"/>
              <a:t>Arcade Games</a:t>
            </a:r>
            <a:endParaRPr b="1" sz="2000"/>
          </a:p>
          <a:p>
            <a:pPr indent="-355600" lvl="0" marL="457200" rtl="0" algn="l">
              <a:spcBef>
                <a:spcPts val="0"/>
              </a:spcBef>
              <a:spcAft>
                <a:spcPts val="0"/>
              </a:spcAft>
              <a:buSzPts val="2000"/>
              <a:buAutoNum type="arabicPeriod"/>
            </a:pPr>
            <a:r>
              <a:rPr b="1" lang="en" sz="2000"/>
              <a:t>Challenges + Lessons</a:t>
            </a:r>
            <a:endParaRPr b="1"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219400" y="342150"/>
            <a:ext cx="2951100" cy="158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 </a:t>
            </a:r>
            <a:endParaRPr/>
          </a:p>
        </p:txBody>
      </p:sp>
      <p:sp>
        <p:nvSpPr>
          <p:cNvPr id="146" name="Google Shape;146;p15"/>
          <p:cNvSpPr txBox="1"/>
          <p:nvPr/>
        </p:nvSpPr>
        <p:spPr>
          <a:xfrm>
            <a:off x="3375775" y="342150"/>
            <a:ext cx="5531400" cy="2794200"/>
          </a:xfrm>
          <a:prstGeom prst="rect">
            <a:avLst/>
          </a:prstGeom>
          <a:noFill/>
          <a:ln cap="flat" cmpd="sng" w="9525">
            <a:solidFill>
              <a:srgbClr val="00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Classic Arcade website which hosts a variety of classic games such as Pac-Man, Space Invaders, and Snake. These games are all simple in their gameplay and are able to be enjoyed by a variety of young and old people alike.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There are two portions to our project, which is the web page which was developed in react and bootstrap and Material UI/IO. The arcade games themselves were developed in Phaser, javascript and HTML.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For version control we used Github in order to keep track of the games and have easy access to prior version  and be able to merge all of the parts that were worked on into one final project. </a:t>
            </a:r>
            <a:endParaRPr>
              <a:solidFill>
                <a:srgbClr val="FFFFFF"/>
              </a:solidFill>
              <a:latin typeface="Lato"/>
              <a:ea typeface="Lato"/>
              <a:cs typeface="Lato"/>
              <a:sym typeface="Lato"/>
            </a:endParaRPr>
          </a:p>
        </p:txBody>
      </p:sp>
      <p:pic>
        <p:nvPicPr>
          <p:cNvPr id="147" name="Google Shape;147;p15"/>
          <p:cNvPicPr preferRelativeResize="0"/>
          <p:nvPr/>
        </p:nvPicPr>
        <p:blipFill>
          <a:blip r:embed="rId3">
            <a:alphaModFix/>
          </a:blip>
          <a:stretch>
            <a:fillRect/>
          </a:stretch>
        </p:blipFill>
        <p:spPr>
          <a:xfrm>
            <a:off x="99500" y="2045600"/>
            <a:ext cx="3070973" cy="230323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82575" y="125475"/>
            <a:ext cx="4070400" cy="145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Framework : React.js </a:t>
            </a:r>
            <a:endParaRPr/>
          </a:p>
        </p:txBody>
      </p:sp>
      <p:sp>
        <p:nvSpPr>
          <p:cNvPr id="153" name="Google Shape;153;p16"/>
          <p:cNvSpPr txBox="1"/>
          <p:nvPr/>
        </p:nvSpPr>
        <p:spPr>
          <a:xfrm>
            <a:off x="629675" y="1167375"/>
            <a:ext cx="7775400" cy="170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Why We Chose React?</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Newer emerging technology that’s commonly used in front-end applications by industry.</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This is similar to React Native which we could use in app-development.</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Gives us a stronger foundation to learn other secondary uses.</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Can allow us to be more marketable in the job field.</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Easy to learn, information </a:t>
            </a:r>
            <a:r>
              <a:rPr lang="en">
                <a:solidFill>
                  <a:srgbClr val="FFFFFF"/>
                </a:solidFill>
                <a:latin typeface="Lato"/>
                <a:ea typeface="Lato"/>
                <a:cs typeface="Lato"/>
                <a:sym typeface="Lato"/>
              </a:rPr>
              <a:t>availability</a:t>
            </a:r>
            <a:r>
              <a:rPr lang="en">
                <a:solidFill>
                  <a:srgbClr val="FFFFFF"/>
                </a:solidFill>
                <a:latin typeface="Lato"/>
                <a:ea typeface="Lato"/>
                <a:cs typeface="Lato"/>
                <a:sym typeface="Lato"/>
              </a:rPr>
              <a:t> regarding documentation.</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It has bootstrap capability, @material-ui/icons (helpful libraries).</a:t>
            </a:r>
            <a:endParaRPr>
              <a:solidFill>
                <a:srgbClr val="FFFFFF"/>
              </a:solidFill>
              <a:latin typeface="Lato"/>
              <a:ea typeface="Lato"/>
              <a:cs typeface="Lato"/>
              <a:sym typeface="Lato"/>
            </a:endParaRPr>
          </a:p>
          <a:p>
            <a:pPr indent="0" lvl="0" marL="457200" rtl="0" algn="l">
              <a:spcBef>
                <a:spcPts val="0"/>
              </a:spcBef>
              <a:spcAft>
                <a:spcPts val="0"/>
              </a:spcAft>
              <a:buNone/>
            </a:pPr>
            <a:r>
              <a:t/>
            </a:r>
            <a:endParaRPr>
              <a:solidFill>
                <a:srgbClr val="FFFFFF"/>
              </a:solidFill>
              <a:latin typeface="Lato"/>
              <a:ea typeface="Lato"/>
              <a:cs typeface="Lato"/>
              <a:sym typeface="Lato"/>
            </a:endParaRPr>
          </a:p>
        </p:txBody>
      </p:sp>
      <p:pic>
        <p:nvPicPr>
          <p:cNvPr id="154" name="Google Shape;154;p16"/>
          <p:cNvPicPr preferRelativeResize="0"/>
          <p:nvPr/>
        </p:nvPicPr>
        <p:blipFill>
          <a:blip r:embed="rId3">
            <a:alphaModFix/>
          </a:blip>
          <a:stretch>
            <a:fillRect/>
          </a:stretch>
        </p:blipFill>
        <p:spPr>
          <a:xfrm>
            <a:off x="4220451" y="2685550"/>
            <a:ext cx="2941500" cy="2078649"/>
          </a:xfrm>
          <a:prstGeom prst="rect">
            <a:avLst/>
          </a:prstGeom>
          <a:noFill/>
          <a:ln>
            <a:noFill/>
          </a:ln>
        </p:spPr>
      </p:pic>
      <p:sp>
        <p:nvSpPr>
          <p:cNvPr id="155" name="Google Shape;155;p16"/>
          <p:cNvSpPr txBox="1"/>
          <p:nvPr/>
        </p:nvSpPr>
        <p:spPr>
          <a:xfrm>
            <a:off x="1540000" y="3004100"/>
            <a:ext cx="2882700" cy="176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DCDDDE"/>
                </a:solidFill>
                <a:highlight>
                  <a:srgbClr val="36393F"/>
                </a:highlight>
              </a:rPr>
              <a:t>npx create-react-app website</a:t>
            </a:r>
            <a:endParaRPr sz="1200">
              <a:solidFill>
                <a:srgbClr val="DCDDDE"/>
              </a:solidFill>
              <a:highlight>
                <a:srgbClr val="36393F"/>
              </a:highlight>
            </a:endParaRPr>
          </a:p>
          <a:p>
            <a:pPr indent="0" lvl="0" marL="0" rtl="0" algn="l">
              <a:spcBef>
                <a:spcPts val="0"/>
              </a:spcBef>
              <a:spcAft>
                <a:spcPts val="0"/>
              </a:spcAft>
              <a:buNone/>
            </a:pPr>
            <a:r>
              <a:rPr lang="en" sz="1200">
                <a:solidFill>
                  <a:srgbClr val="DCDDDE"/>
                </a:solidFill>
                <a:highlight>
                  <a:srgbClr val="36393F"/>
                </a:highlight>
              </a:rPr>
              <a:t>npx install</a:t>
            </a:r>
            <a:endParaRPr sz="1200">
              <a:solidFill>
                <a:srgbClr val="DCDDDE"/>
              </a:solidFill>
              <a:highlight>
                <a:srgbClr val="36393F"/>
              </a:highlight>
            </a:endParaRPr>
          </a:p>
          <a:p>
            <a:pPr indent="0" lvl="0" marL="0" rtl="0" algn="l">
              <a:spcBef>
                <a:spcPts val="0"/>
              </a:spcBef>
              <a:spcAft>
                <a:spcPts val="0"/>
              </a:spcAft>
              <a:buNone/>
            </a:pPr>
            <a:r>
              <a:rPr lang="en" sz="1200">
                <a:solidFill>
                  <a:srgbClr val="DCDDDE"/>
                </a:solidFill>
                <a:highlight>
                  <a:srgbClr val="36393F"/>
                </a:highlight>
              </a:rPr>
              <a:t>npm install @material-ui/icons </a:t>
            </a:r>
            <a:endParaRPr sz="1200">
              <a:solidFill>
                <a:srgbClr val="DCDDDE"/>
              </a:solidFill>
              <a:highlight>
                <a:srgbClr val="36393F"/>
              </a:highlight>
            </a:endParaRPr>
          </a:p>
          <a:p>
            <a:pPr indent="0" lvl="0" marL="0" rtl="0" algn="l">
              <a:spcBef>
                <a:spcPts val="0"/>
              </a:spcBef>
              <a:spcAft>
                <a:spcPts val="0"/>
              </a:spcAft>
              <a:buNone/>
            </a:pPr>
            <a:r>
              <a:rPr lang="en" sz="1200">
                <a:solidFill>
                  <a:srgbClr val="DCDDDE"/>
                </a:solidFill>
                <a:highlight>
                  <a:srgbClr val="36393F"/>
                </a:highlight>
              </a:rPr>
              <a:t>npm install --save react-router-dom </a:t>
            </a:r>
            <a:endParaRPr sz="1200">
              <a:solidFill>
                <a:srgbClr val="DCDDDE"/>
              </a:solidFill>
              <a:highlight>
                <a:srgbClr val="36393F"/>
              </a:highlight>
            </a:endParaRPr>
          </a:p>
          <a:p>
            <a:pPr indent="0" lvl="0" marL="0" rtl="0" algn="l">
              <a:spcBef>
                <a:spcPts val="0"/>
              </a:spcBef>
              <a:spcAft>
                <a:spcPts val="0"/>
              </a:spcAft>
              <a:buNone/>
            </a:pPr>
            <a:r>
              <a:rPr lang="en" sz="1200">
                <a:solidFill>
                  <a:srgbClr val="DCDDDE"/>
                </a:solidFill>
                <a:highlight>
                  <a:srgbClr val="36393F"/>
                </a:highlight>
              </a:rPr>
              <a:t>npm install react-bootstrap bootstrap</a:t>
            </a: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50975" y="114075"/>
            <a:ext cx="5756700" cy="80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Framework: Phaser.io </a:t>
            </a:r>
            <a:endParaRPr/>
          </a:p>
          <a:p>
            <a:pPr indent="0" lvl="0" marL="0" rtl="0" algn="l">
              <a:spcBef>
                <a:spcPts val="0"/>
              </a:spcBef>
              <a:spcAft>
                <a:spcPts val="0"/>
              </a:spcAft>
              <a:buNone/>
            </a:pPr>
            <a:r>
              <a:t/>
            </a:r>
            <a:endParaRPr/>
          </a:p>
        </p:txBody>
      </p:sp>
      <p:sp>
        <p:nvSpPr>
          <p:cNvPr id="161" name="Google Shape;161;p17"/>
          <p:cNvSpPr txBox="1"/>
          <p:nvPr/>
        </p:nvSpPr>
        <p:spPr>
          <a:xfrm>
            <a:off x="273700" y="604450"/>
            <a:ext cx="6044400" cy="269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Why we chose Phaser.io? </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Fast rendering</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Supported by desktop and mobile</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Many built in features like collision and physics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Beginner friendly tutorials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Allows development of fully fledged games without having prior knowledge</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Phaser has three main functions that are vital to the life cycle; preload, create, and update. </a:t>
            </a:r>
            <a:endParaRPr sz="1800">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pic>
        <p:nvPicPr>
          <p:cNvPr id="162" name="Google Shape;162;p17"/>
          <p:cNvPicPr preferRelativeResize="0"/>
          <p:nvPr/>
        </p:nvPicPr>
        <p:blipFill rotWithShape="1">
          <a:blip r:embed="rId3">
            <a:alphaModFix/>
          </a:blip>
          <a:srcRect b="-3156" l="0" r="0" t="0"/>
          <a:stretch/>
        </p:blipFill>
        <p:spPr>
          <a:xfrm>
            <a:off x="722050" y="3220375"/>
            <a:ext cx="2110075" cy="1868176"/>
          </a:xfrm>
          <a:prstGeom prst="rect">
            <a:avLst/>
          </a:prstGeom>
          <a:noFill/>
          <a:ln>
            <a:noFill/>
          </a:ln>
        </p:spPr>
      </p:pic>
      <p:pic>
        <p:nvPicPr>
          <p:cNvPr id="163" name="Google Shape;163;p17"/>
          <p:cNvPicPr preferRelativeResize="0"/>
          <p:nvPr/>
        </p:nvPicPr>
        <p:blipFill>
          <a:blip r:embed="rId4">
            <a:alphaModFix/>
          </a:blip>
          <a:stretch>
            <a:fillRect/>
          </a:stretch>
        </p:blipFill>
        <p:spPr>
          <a:xfrm>
            <a:off x="6021725" y="1549675"/>
            <a:ext cx="2965150" cy="3269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62375" y="125450"/>
            <a:ext cx="3065100" cy="111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Documentation </a:t>
            </a:r>
            <a:endParaRPr/>
          </a:p>
        </p:txBody>
      </p:sp>
      <p:sp>
        <p:nvSpPr>
          <p:cNvPr id="169" name="Google Shape;169;p18"/>
          <p:cNvSpPr txBox="1"/>
          <p:nvPr/>
        </p:nvSpPr>
        <p:spPr>
          <a:xfrm>
            <a:off x="426625" y="1465975"/>
            <a:ext cx="4232400" cy="335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u="sng">
                <a:solidFill>
                  <a:schemeClr val="hlink"/>
                </a:solidFill>
                <a:hlinkClick r:id="rId3"/>
              </a:rPr>
              <a:t>https://</a:t>
            </a:r>
            <a:r>
              <a:rPr lang="en" sz="1600" u="sng">
                <a:solidFill>
                  <a:schemeClr val="hlink"/>
                </a:solidFill>
                <a:hlinkClick r:id="rId4"/>
              </a:rPr>
              <a:t>reactjs.org/docs/getting-started.html</a:t>
            </a:r>
            <a:endParaRPr sz="1600">
              <a:solidFill>
                <a:srgbClr val="FFFFFF"/>
              </a:solidFill>
              <a:latin typeface="Lato"/>
              <a:ea typeface="Lato"/>
              <a:cs typeface="Lato"/>
              <a:sym typeface="Lato"/>
            </a:endParaRPr>
          </a:p>
          <a:p>
            <a:pPr indent="0" lvl="0" marL="0" rtl="0" algn="l">
              <a:spcBef>
                <a:spcPts val="0"/>
              </a:spcBef>
              <a:spcAft>
                <a:spcPts val="0"/>
              </a:spcAft>
              <a:buNone/>
            </a:pPr>
            <a:r>
              <a:rPr b="1" i="1" lang="en" sz="1600">
                <a:solidFill>
                  <a:srgbClr val="FFFFFF"/>
                </a:solidFill>
                <a:latin typeface="Lato"/>
                <a:ea typeface="Lato"/>
                <a:cs typeface="Lato"/>
                <a:sym typeface="Lato"/>
              </a:rPr>
              <a:t>React.js Official Documentation</a:t>
            </a:r>
            <a:endParaRPr b="1" i="1" sz="1600">
              <a:solidFill>
                <a:srgbClr val="FFFFFF"/>
              </a:solidFill>
              <a:latin typeface="Lato"/>
              <a:ea typeface="Lato"/>
              <a:cs typeface="Lato"/>
              <a:sym typeface="Lato"/>
            </a:endParaRPr>
          </a:p>
          <a:p>
            <a:pPr indent="0" lvl="0" marL="0" rtl="0" algn="l">
              <a:spcBef>
                <a:spcPts val="0"/>
              </a:spcBef>
              <a:spcAft>
                <a:spcPts val="0"/>
              </a:spcAft>
              <a:buNone/>
            </a:pPr>
            <a:r>
              <a:t/>
            </a:r>
            <a:endParaRPr i="1" sz="1600">
              <a:solidFill>
                <a:srgbClr val="FFFFFF"/>
              </a:solidFill>
              <a:latin typeface="Lato"/>
              <a:ea typeface="Lato"/>
              <a:cs typeface="Lato"/>
              <a:sym typeface="Lato"/>
            </a:endParaRPr>
          </a:p>
          <a:p>
            <a:pPr indent="0" lvl="0" marL="0" rtl="0" algn="l">
              <a:spcBef>
                <a:spcPts val="0"/>
              </a:spcBef>
              <a:spcAft>
                <a:spcPts val="0"/>
              </a:spcAft>
              <a:buNone/>
            </a:pPr>
            <a:r>
              <a:rPr lang="en" sz="1600" u="sng">
                <a:solidFill>
                  <a:schemeClr val="hlink"/>
                </a:solidFill>
                <a:hlinkClick r:id="rId5"/>
              </a:rPr>
              <a:t>https://reactjs.org/tutorial/tutorial.html</a:t>
            </a:r>
            <a:endParaRPr sz="1600" u="sng">
              <a:solidFill>
                <a:schemeClr val="hlink"/>
              </a:solidFill>
            </a:endParaRPr>
          </a:p>
          <a:p>
            <a:pPr indent="0" lvl="0" marL="0" marR="0" rtl="0" algn="l">
              <a:lnSpc>
                <a:spcPct val="100000"/>
              </a:lnSpc>
              <a:spcBef>
                <a:spcPts val="0"/>
              </a:spcBef>
              <a:spcAft>
                <a:spcPts val="0"/>
              </a:spcAft>
              <a:buNone/>
            </a:pPr>
            <a:r>
              <a:rPr b="1" i="1" lang="en" sz="1600">
                <a:solidFill>
                  <a:srgbClr val="FFFFFF"/>
                </a:solidFill>
                <a:latin typeface="Lato"/>
                <a:ea typeface="Lato"/>
                <a:cs typeface="Lato"/>
                <a:sym typeface="Lato"/>
              </a:rPr>
              <a:t>React.js Tutorial</a:t>
            </a:r>
            <a:endParaRPr b="1" i="1" sz="1600">
              <a:solidFill>
                <a:srgbClr val="FFFFFF"/>
              </a:solidFill>
              <a:latin typeface="Lato"/>
              <a:ea typeface="Lato"/>
              <a:cs typeface="Lato"/>
              <a:sym typeface="Lato"/>
            </a:endParaRPr>
          </a:p>
          <a:p>
            <a:pPr indent="0" lvl="0" marL="0" marR="0" rtl="0" algn="l">
              <a:lnSpc>
                <a:spcPct val="100000"/>
              </a:lnSpc>
              <a:spcBef>
                <a:spcPts val="0"/>
              </a:spcBef>
              <a:spcAft>
                <a:spcPts val="0"/>
              </a:spcAft>
              <a:buNone/>
            </a:pPr>
            <a:r>
              <a:t/>
            </a:r>
            <a:endParaRPr b="1" i="1" sz="1600">
              <a:solidFill>
                <a:srgbClr val="FFFFFF"/>
              </a:solidFill>
              <a:latin typeface="Lato"/>
              <a:ea typeface="Lato"/>
              <a:cs typeface="Lato"/>
              <a:sym typeface="Lato"/>
            </a:endParaRPr>
          </a:p>
          <a:p>
            <a:pPr indent="0" lvl="0" marL="0" marR="0" rtl="0" algn="l">
              <a:lnSpc>
                <a:spcPct val="100000"/>
              </a:lnSpc>
              <a:spcBef>
                <a:spcPts val="0"/>
              </a:spcBef>
              <a:spcAft>
                <a:spcPts val="0"/>
              </a:spcAft>
              <a:buNone/>
            </a:pPr>
            <a:r>
              <a:rPr lang="en" sz="1600" u="sng">
                <a:solidFill>
                  <a:schemeClr val="hlink"/>
                </a:solidFill>
                <a:hlinkClick r:id="rId6"/>
              </a:rPr>
              <a:t>https://photonstorm.github.io/phaser3-docs/</a:t>
            </a:r>
            <a:endParaRPr sz="1600" u="sng">
              <a:solidFill>
                <a:schemeClr val="hlink"/>
              </a:solidFill>
            </a:endParaRPr>
          </a:p>
          <a:p>
            <a:pPr indent="0" lvl="0" marL="0" marR="0" rtl="0" algn="l">
              <a:lnSpc>
                <a:spcPct val="100000"/>
              </a:lnSpc>
              <a:spcBef>
                <a:spcPts val="0"/>
              </a:spcBef>
              <a:spcAft>
                <a:spcPts val="0"/>
              </a:spcAft>
              <a:buNone/>
            </a:pPr>
            <a:r>
              <a:rPr b="1" i="1" lang="en" sz="1600">
                <a:solidFill>
                  <a:srgbClr val="FFFFFF"/>
                </a:solidFill>
                <a:latin typeface="Lato"/>
                <a:ea typeface="Lato"/>
                <a:cs typeface="Lato"/>
                <a:sym typeface="Lato"/>
              </a:rPr>
              <a:t>Phaser Official Documentation</a:t>
            </a:r>
            <a:endParaRPr b="1" i="1" sz="1600">
              <a:solidFill>
                <a:srgbClr val="FFFFFF"/>
              </a:solidFill>
              <a:latin typeface="Lato"/>
              <a:ea typeface="Lato"/>
              <a:cs typeface="Lato"/>
              <a:sym typeface="Lato"/>
            </a:endParaRPr>
          </a:p>
          <a:p>
            <a:pPr indent="0" lvl="0" marL="0" marR="0" rtl="0" algn="l">
              <a:lnSpc>
                <a:spcPct val="100000"/>
              </a:lnSpc>
              <a:spcBef>
                <a:spcPts val="0"/>
              </a:spcBef>
              <a:spcAft>
                <a:spcPts val="0"/>
              </a:spcAft>
              <a:buNone/>
            </a:pPr>
            <a:r>
              <a:t/>
            </a:r>
            <a:endParaRPr b="1" i="1" sz="1600">
              <a:solidFill>
                <a:srgbClr val="FFFFFF"/>
              </a:solidFill>
              <a:latin typeface="Lato"/>
              <a:ea typeface="Lato"/>
              <a:cs typeface="Lato"/>
              <a:sym typeface="Lato"/>
            </a:endParaRPr>
          </a:p>
          <a:p>
            <a:pPr indent="0" lvl="0" marL="0" marR="0" rtl="0" algn="l">
              <a:lnSpc>
                <a:spcPct val="100000"/>
              </a:lnSpc>
              <a:spcBef>
                <a:spcPts val="0"/>
              </a:spcBef>
              <a:spcAft>
                <a:spcPts val="0"/>
              </a:spcAft>
              <a:buNone/>
            </a:pPr>
            <a:r>
              <a:rPr lang="en" sz="1600" u="sng">
                <a:solidFill>
                  <a:schemeClr val="hlink"/>
                </a:solidFill>
                <a:hlinkClick r:id="rId7"/>
              </a:rPr>
              <a:t>http://phaser.io/learn</a:t>
            </a:r>
            <a:endParaRPr b="1" sz="1600">
              <a:solidFill>
                <a:srgbClr val="FFFFFF"/>
              </a:solidFill>
              <a:latin typeface="Lato"/>
              <a:ea typeface="Lato"/>
              <a:cs typeface="Lato"/>
              <a:sym typeface="Lato"/>
            </a:endParaRPr>
          </a:p>
          <a:p>
            <a:pPr indent="0" lvl="0" marL="0" marR="0" rtl="0" algn="l">
              <a:lnSpc>
                <a:spcPct val="100000"/>
              </a:lnSpc>
              <a:spcBef>
                <a:spcPts val="0"/>
              </a:spcBef>
              <a:spcAft>
                <a:spcPts val="0"/>
              </a:spcAft>
              <a:buNone/>
            </a:pPr>
            <a:r>
              <a:rPr b="1" i="1" lang="en" sz="1600">
                <a:solidFill>
                  <a:srgbClr val="FFFFFF"/>
                </a:solidFill>
                <a:latin typeface="Lato"/>
                <a:ea typeface="Lato"/>
                <a:cs typeface="Lato"/>
                <a:sym typeface="Lato"/>
              </a:rPr>
              <a:t>Phaser Tutorials and Examples</a:t>
            </a:r>
            <a:endParaRPr b="1" i="1" sz="1600">
              <a:solidFill>
                <a:srgbClr val="FFFFFF"/>
              </a:solidFill>
              <a:latin typeface="Lato"/>
              <a:ea typeface="Lato"/>
              <a:cs typeface="Lato"/>
              <a:sym typeface="Lato"/>
            </a:endParaRPr>
          </a:p>
        </p:txBody>
      </p:sp>
      <p:sp>
        <p:nvSpPr>
          <p:cNvPr id="170" name="Google Shape;170;p18"/>
          <p:cNvSpPr txBox="1"/>
          <p:nvPr>
            <p:ph type="title"/>
          </p:nvPr>
        </p:nvSpPr>
        <p:spPr>
          <a:xfrm>
            <a:off x="1308775" y="834025"/>
            <a:ext cx="2468100" cy="86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000"/>
              <a:t>Official Docs</a:t>
            </a:r>
            <a:endParaRPr b="1" sz="2000"/>
          </a:p>
        </p:txBody>
      </p:sp>
      <p:sp>
        <p:nvSpPr>
          <p:cNvPr id="171" name="Google Shape;171;p18"/>
          <p:cNvSpPr txBox="1"/>
          <p:nvPr>
            <p:ph type="title"/>
          </p:nvPr>
        </p:nvSpPr>
        <p:spPr>
          <a:xfrm>
            <a:off x="4904500" y="947875"/>
            <a:ext cx="3517200" cy="63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000"/>
              <a:t>Community Resources</a:t>
            </a:r>
            <a:endParaRPr b="1" sz="2000"/>
          </a:p>
        </p:txBody>
      </p:sp>
      <p:sp>
        <p:nvSpPr>
          <p:cNvPr id="172" name="Google Shape;172;p18"/>
          <p:cNvSpPr txBox="1"/>
          <p:nvPr/>
        </p:nvSpPr>
        <p:spPr>
          <a:xfrm>
            <a:off x="4722150" y="1465975"/>
            <a:ext cx="4321500" cy="36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u="sng">
                <a:solidFill>
                  <a:schemeClr val="hlink"/>
                </a:solidFill>
                <a:hlinkClick r:id="rId8"/>
              </a:rPr>
              <a:t>https://www.geeksforgeeks.org/bubble-sort/</a:t>
            </a:r>
            <a:r>
              <a:rPr lang="en" sz="1600" u="sng">
                <a:solidFill>
                  <a:schemeClr val="hlink"/>
                </a:solidFill>
              </a:rPr>
              <a:t> </a:t>
            </a:r>
            <a:endParaRPr sz="1600" u="sng">
              <a:solidFill>
                <a:schemeClr val="hlink"/>
              </a:solidFill>
            </a:endParaRPr>
          </a:p>
          <a:p>
            <a:pPr indent="0" lvl="0" marL="0" rtl="0" algn="l">
              <a:spcBef>
                <a:spcPts val="0"/>
              </a:spcBef>
              <a:spcAft>
                <a:spcPts val="0"/>
              </a:spcAft>
              <a:buNone/>
            </a:pPr>
            <a:r>
              <a:rPr b="1" i="1" lang="en" sz="1600">
                <a:solidFill>
                  <a:schemeClr val="lt1"/>
                </a:solidFill>
                <a:latin typeface="Lato"/>
                <a:ea typeface="Lato"/>
                <a:cs typeface="Lato"/>
                <a:sym typeface="Lato"/>
              </a:rPr>
              <a:t>Snake - </a:t>
            </a:r>
            <a:r>
              <a:rPr lang="en" sz="1600">
                <a:solidFill>
                  <a:schemeClr val="lt1"/>
                </a:solidFill>
                <a:latin typeface="Lato"/>
                <a:ea typeface="Lato"/>
                <a:cs typeface="Lato"/>
                <a:sym typeface="Lato"/>
              </a:rPr>
              <a:t>used to check which space is occupied by the snake (how you die) </a:t>
            </a:r>
            <a:endParaRPr sz="1600" u="sng">
              <a:solidFill>
                <a:schemeClr val="hlink"/>
              </a:solidFill>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 sz="1600" u="sng">
                <a:solidFill>
                  <a:schemeClr val="hlink"/>
                </a:solidFill>
                <a:hlinkClick r:id="rId9"/>
              </a:rPr>
              <a:t>https://medium.com/@josephcardillo/using-math-random-in-javascript-c49eff920b11</a:t>
            </a:r>
            <a:r>
              <a:rPr lang="en">
                <a:solidFill>
                  <a:schemeClr val="lt1"/>
                </a:solidFill>
                <a:latin typeface="Lato"/>
                <a:ea typeface="Lato"/>
                <a:cs typeface="Lato"/>
                <a:sym typeface="Lato"/>
              </a:rPr>
              <a:t>  </a:t>
            </a:r>
            <a:endParaRPr>
              <a:solidFill>
                <a:schemeClr val="lt1"/>
              </a:solidFill>
              <a:latin typeface="Lato"/>
              <a:ea typeface="Lato"/>
              <a:cs typeface="Lato"/>
              <a:sym typeface="Lato"/>
            </a:endParaRPr>
          </a:p>
          <a:p>
            <a:pPr indent="0" lvl="0" marL="0" rtl="0" algn="l">
              <a:spcBef>
                <a:spcPts val="0"/>
              </a:spcBef>
              <a:spcAft>
                <a:spcPts val="0"/>
              </a:spcAft>
              <a:buNone/>
            </a:pPr>
            <a:r>
              <a:rPr b="1" i="1" lang="en" sz="1600">
                <a:solidFill>
                  <a:schemeClr val="lt1"/>
                </a:solidFill>
                <a:latin typeface="Lato"/>
                <a:ea typeface="Lato"/>
                <a:cs typeface="Lato"/>
                <a:sym typeface="Lato"/>
              </a:rPr>
              <a:t>Snake - </a:t>
            </a:r>
            <a:r>
              <a:rPr lang="en" sz="1600">
                <a:solidFill>
                  <a:schemeClr val="lt1"/>
                </a:solidFill>
                <a:latin typeface="Lato"/>
                <a:ea typeface="Lato"/>
                <a:cs typeface="Lato"/>
                <a:sym typeface="Lato"/>
              </a:rPr>
              <a:t>used</a:t>
            </a:r>
            <a:r>
              <a:rPr lang="en" sz="1600">
                <a:solidFill>
                  <a:schemeClr val="lt1"/>
                </a:solidFill>
                <a:latin typeface="Lato"/>
                <a:ea typeface="Lato"/>
                <a:cs typeface="Lato"/>
                <a:sym typeface="Lato"/>
              </a:rPr>
              <a:t> this function to get the food to be placed in random places on map </a:t>
            </a:r>
            <a:endParaRPr sz="1600">
              <a:solidFill>
                <a:schemeClr val="lt1"/>
              </a:solidFill>
              <a:latin typeface="Lato"/>
              <a:ea typeface="Lato"/>
              <a:cs typeface="Lato"/>
              <a:sym typeface="Lato"/>
            </a:endParaRPr>
          </a:p>
          <a:p>
            <a:pPr indent="0" lvl="0" marL="0" rtl="0" algn="l">
              <a:spcBef>
                <a:spcPts val="0"/>
              </a:spcBef>
              <a:spcAft>
                <a:spcPts val="0"/>
              </a:spcAft>
              <a:buNone/>
            </a:pPr>
            <a:r>
              <a:t/>
            </a:r>
            <a:endParaRPr sz="1600">
              <a:solidFill>
                <a:schemeClr val="lt1"/>
              </a:solidFill>
              <a:latin typeface="Lato"/>
              <a:ea typeface="Lato"/>
              <a:cs typeface="Lato"/>
              <a:sym typeface="Lato"/>
            </a:endParaRPr>
          </a:p>
          <a:p>
            <a:pPr indent="0" lvl="0" marL="0" rtl="0" algn="l">
              <a:spcBef>
                <a:spcPts val="0"/>
              </a:spcBef>
              <a:spcAft>
                <a:spcPts val="0"/>
              </a:spcAft>
              <a:buNone/>
            </a:pPr>
            <a:r>
              <a:rPr lang="en" sz="1600" u="sng">
                <a:solidFill>
                  <a:schemeClr val="hlink"/>
                </a:solidFill>
                <a:hlinkClick r:id="rId10"/>
              </a:rPr>
              <a:t>https://phaser.discourse.group/</a:t>
            </a:r>
            <a:endParaRPr sz="1600">
              <a:solidFill>
                <a:schemeClr val="lt1"/>
              </a:solidFill>
              <a:latin typeface="Lato"/>
              <a:ea typeface="Lato"/>
              <a:cs typeface="Lato"/>
              <a:sym typeface="Lato"/>
            </a:endParaRPr>
          </a:p>
          <a:p>
            <a:pPr indent="0" lvl="0" marL="0" rtl="0" algn="l">
              <a:spcBef>
                <a:spcPts val="0"/>
              </a:spcBef>
              <a:spcAft>
                <a:spcPts val="0"/>
              </a:spcAft>
              <a:buNone/>
            </a:pPr>
            <a:r>
              <a:rPr b="1" i="1" lang="en" sz="1600">
                <a:solidFill>
                  <a:schemeClr val="lt1"/>
                </a:solidFill>
                <a:latin typeface="Lato"/>
                <a:ea typeface="Lato"/>
                <a:cs typeface="Lato"/>
                <a:sym typeface="Lato"/>
              </a:rPr>
              <a:t>Phaser community forums</a:t>
            </a:r>
            <a:endParaRPr b="1" i="1" sz="1600">
              <a:solidFill>
                <a:schemeClr val="lt1"/>
              </a:solidFill>
              <a:latin typeface="Lato"/>
              <a:ea typeface="Lato"/>
              <a:cs typeface="Lato"/>
              <a:sym typeface="Lato"/>
            </a:endParaRPr>
          </a:p>
          <a:p>
            <a:pPr indent="0" lvl="0" marL="0" rtl="0" algn="l">
              <a:spcBef>
                <a:spcPts val="0"/>
              </a:spcBef>
              <a:spcAft>
                <a:spcPts val="0"/>
              </a:spcAft>
              <a:buNone/>
            </a:pPr>
            <a:r>
              <a:t/>
            </a:r>
            <a:endParaRPr b="1" i="1" sz="1600">
              <a:solidFill>
                <a:schemeClr val="lt1"/>
              </a:solidFill>
              <a:latin typeface="Lato"/>
              <a:ea typeface="Lato"/>
              <a:cs typeface="Lato"/>
              <a:sym typeface="Lato"/>
            </a:endParaRPr>
          </a:p>
          <a:p>
            <a:pPr indent="0" lvl="0" marL="0" rtl="0" algn="l">
              <a:spcBef>
                <a:spcPts val="0"/>
              </a:spcBef>
              <a:spcAft>
                <a:spcPts val="0"/>
              </a:spcAft>
              <a:buNone/>
            </a:pPr>
            <a:r>
              <a:rPr lang="en" sz="1600" u="sng">
                <a:solidFill>
                  <a:schemeClr val="hlink"/>
                </a:solidFill>
                <a:hlinkClick r:id="rId11"/>
              </a:rPr>
              <a:t>https://www.spriters-resource.com/</a:t>
            </a:r>
            <a:endParaRPr b="1" i="1" sz="1600">
              <a:solidFill>
                <a:schemeClr val="lt1"/>
              </a:solidFill>
              <a:latin typeface="Lato"/>
              <a:ea typeface="Lato"/>
              <a:cs typeface="Lato"/>
              <a:sym typeface="Lato"/>
            </a:endParaRPr>
          </a:p>
          <a:p>
            <a:pPr indent="0" lvl="0" marL="0" rtl="0" algn="l">
              <a:spcBef>
                <a:spcPts val="0"/>
              </a:spcBef>
              <a:spcAft>
                <a:spcPts val="0"/>
              </a:spcAft>
              <a:buNone/>
            </a:pPr>
            <a:r>
              <a:rPr b="1" i="1" lang="en" sz="1600">
                <a:solidFill>
                  <a:schemeClr val="lt1"/>
                </a:solidFill>
                <a:latin typeface="Lato"/>
                <a:ea typeface="Lato"/>
                <a:cs typeface="Lato"/>
                <a:sym typeface="Lato"/>
              </a:rPr>
              <a:t>Game sprite assets</a:t>
            </a:r>
            <a:endParaRPr b="1" i="1" sz="16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19"/>
          <p:cNvSpPr txBox="1"/>
          <p:nvPr>
            <p:ph type="title"/>
          </p:nvPr>
        </p:nvSpPr>
        <p:spPr>
          <a:xfrm>
            <a:off x="2865300" y="0"/>
            <a:ext cx="2985300" cy="82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FEATURES</a:t>
            </a:r>
            <a:endParaRPr sz="3600"/>
          </a:p>
        </p:txBody>
      </p:sp>
      <p:pic>
        <p:nvPicPr>
          <p:cNvPr id="178" name="Google Shape;178;p19"/>
          <p:cNvPicPr preferRelativeResize="0"/>
          <p:nvPr/>
        </p:nvPicPr>
        <p:blipFill>
          <a:blip r:embed="rId3">
            <a:alphaModFix/>
          </a:blip>
          <a:stretch>
            <a:fillRect/>
          </a:stretch>
        </p:blipFill>
        <p:spPr>
          <a:xfrm>
            <a:off x="0" y="770200"/>
            <a:ext cx="9144000" cy="4373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0" y="2298100"/>
            <a:ext cx="9144000" cy="3521100"/>
          </a:xfrm>
          <a:prstGeom prst="rect">
            <a:avLst/>
          </a:prstGeom>
        </p:spPr>
        <p:txBody>
          <a:bodyPr anchorCtr="0" anchor="ctr" bIns="91425" lIns="91425" spcFirstLastPara="1" rIns="91425" wrap="square" tIns="91425">
            <a:noAutofit/>
          </a:bodyPr>
          <a:lstStyle/>
          <a:p>
            <a:pPr indent="-355600" lvl="0" marL="457200" rtl="0" algn="l">
              <a:spcBef>
                <a:spcPts val="0"/>
              </a:spcBef>
              <a:spcAft>
                <a:spcPts val="0"/>
              </a:spcAft>
              <a:buSzPts val="2000"/>
              <a:buChar char="●"/>
            </a:pPr>
            <a:r>
              <a:rPr lang="en" sz="2000"/>
              <a:t>Done by haemin, made Navigation, Home, Game </a:t>
            </a:r>
            <a:r>
              <a:rPr lang="en" sz="2000"/>
              <a:t>Components</a:t>
            </a:r>
            <a:r>
              <a:rPr lang="en" sz="2000"/>
              <a:t>, etc</a:t>
            </a:r>
            <a:endParaRPr sz="2000"/>
          </a:p>
          <a:p>
            <a:pPr indent="-355600" lvl="0" marL="457200" rtl="0" algn="l">
              <a:spcBef>
                <a:spcPts val="0"/>
              </a:spcBef>
              <a:spcAft>
                <a:spcPts val="0"/>
              </a:spcAft>
              <a:buSzPts val="2000"/>
              <a:buChar char="●"/>
            </a:pPr>
            <a:r>
              <a:rPr lang="en" sz="2000"/>
              <a:t>Used Material UI and Icons to make Navi Components</a:t>
            </a:r>
            <a:endParaRPr sz="2000"/>
          </a:p>
          <a:p>
            <a:pPr indent="-355600" lvl="0" marL="457200" rtl="0" algn="l">
              <a:spcBef>
                <a:spcPts val="0"/>
              </a:spcBef>
              <a:spcAft>
                <a:spcPts val="0"/>
              </a:spcAft>
              <a:buSzPts val="2000"/>
              <a:buChar char="●"/>
            </a:pPr>
            <a:r>
              <a:rPr lang="en" sz="2000"/>
              <a:t>Used bootstrap in card one and two, try to understand how to use bootstrap in react.js</a:t>
            </a:r>
            <a:endParaRPr sz="2000"/>
          </a:p>
          <a:p>
            <a:pPr indent="-355600" lvl="0" marL="457200" rtl="0" algn="l">
              <a:spcBef>
                <a:spcPts val="0"/>
              </a:spcBef>
              <a:spcAft>
                <a:spcPts val="0"/>
              </a:spcAft>
              <a:buSzPts val="2000"/>
              <a:buChar char="●"/>
            </a:pPr>
            <a:r>
              <a:rPr lang="en" sz="2000"/>
              <a:t>Used youtube and textbook to make slideshow and search information.</a:t>
            </a:r>
            <a:endParaRPr sz="2000"/>
          </a:p>
          <a:p>
            <a:pPr indent="-355600" lvl="0" marL="457200" rtl="0" algn="l">
              <a:spcBef>
                <a:spcPts val="0"/>
              </a:spcBef>
              <a:spcAft>
                <a:spcPts val="0"/>
              </a:spcAft>
              <a:buSzPts val="2000"/>
              <a:buChar char="●"/>
            </a:pPr>
            <a:r>
              <a:rPr lang="en" sz="2000"/>
              <a:t>Add some css in app.css to change some parts.</a:t>
            </a:r>
            <a:endParaRPr sz="2000"/>
          </a:p>
          <a:p>
            <a:pPr indent="0" lvl="0" marL="457200" rtl="0" algn="l">
              <a:spcBef>
                <a:spcPts val="0"/>
              </a:spcBef>
              <a:spcAft>
                <a:spcPts val="0"/>
              </a:spcAft>
              <a:buNone/>
            </a:pPr>
            <a:r>
              <a:t/>
            </a:r>
            <a:endParaRPr/>
          </a:p>
        </p:txBody>
      </p:sp>
      <p:pic>
        <p:nvPicPr>
          <p:cNvPr id="184" name="Google Shape;184;p20"/>
          <p:cNvPicPr preferRelativeResize="0"/>
          <p:nvPr/>
        </p:nvPicPr>
        <p:blipFill>
          <a:blip r:embed="rId3">
            <a:alphaModFix/>
          </a:blip>
          <a:stretch>
            <a:fillRect/>
          </a:stretch>
        </p:blipFill>
        <p:spPr>
          <a:xfrm>
            <a:off x="0" y="0"/>
            <a:ext cx="4698148" cy="2670499"/>
          </a:xfrm>
          <a:prstGeom prst="rect">
            <a:avLst/>
          </a:prstGeom>
          <a:noFill/>
          <a:ln>
            <a:noFill/>
          </a:ln>
        </p:spPr>
      </p:pic>
      <p:pic>
        <p:nvPicPr>
          <p:cNvPr id="185" name="Google Shape;185;p20"/>
          <p:cNvPicPr preferRelativeResize="0"/>
          <p:nvPr/>
        </p:nvPicPr>
        <p:blipFill>
          <a:blip r:embed="rId4">
            <a:alphaModFix/>
          </a:blip>
          <a:stretch>
            <a:fillRect/>
          </a:stretch>
        </p:blipFill>
        <p:spPr>
          <a:xfrm>
            <a:off x="4698150" y="0"/>
            <a:ext cx="4445850" cy="2670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1"/>
          <p:cNvSpPr txBox="1"/>
          <p:nvPr>
            <p:ph type="title"/>
          </p:nvPr>
        </p:nvSpPr>
        <p:spPr>
          <a:xfrm>
            <a:off x="639900" y="237100"/>
            <a:ext cx="2572200" cy="77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Profile Page</a:t>
            </a:r>
            <a:endParaRPr/>
          </a:p>
          <a:p>
            <a:pPr indent="0" lvl="0" marL="0" rtl="0" algn="l">
              <a:spcBef>
                <a:spcPts val="0"/>
              </a:spcBef>
              <a:spcAft>
                <a:spcPts val="0"/>
              </a:spcAft>
              <a:buNone/>
            </a:pPr>
            <a:r>
              <a:t/>
            </a:r>
            <a:endParaRPr/>
          </a:p>
        </p:txBody>
      </p:sp>
      <p:sp>
        <p:nvSpPr>
          <p:cNvPr id="191" name="Google Shape;191;p21"/>
          <p:cNvSpPr txBox="1"/>
          <p:nvPr/>
        </p:nvSpPr>
        <p:spPr>
          <a:xfrm>
            <a:off x="495250" y="2780450"/>
            <a:ext cx="8276100" cy="2087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Done by Ian Iskra, worked on the front end to display the HTML5 semantics within a React.js framework.</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The above navigation is carried across the website and Profile link will take you to this page.</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Semantics include: &lt;main&gt; contains the main content, &lt;section&gt; which contains &lt;article&gt; of each user profile, and &lt;aside&gt; which contains the News.</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Additionally, a class of .left and .right are applied to float in respective layouts.</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Within &lt;article&gt; </a:t>
            </a:r>
            <a:r>
              <a:rPr i="1" lang="en">
                <a:solidFill>
                  <a:srgbClr val="FFFFFF"/>
                </a:solidFill>
                <a:latin typeface="Lato"/>
                <a:ea typeface="Lato"/>
                <a:cs typeface="Lato"/>
                <a:sym typeface="Lato"/>
              </a:rPr>
              <a:t>border-radius</a:t>
            </a:r>
            <a:r>
              <a:rPr lang="en">
                <a:solidFill>
                  <a:srgbClr val="FFFFFF"/>
                </a:solidFill>
                <a:latin typeface="Lato"/>
                <a:ea typeface="Lato"/>
                <a:cs typeface="Lato"/>
                <a:sym typeface="Lato"/>
              </a:rPr>
              <a:t> style is applied for rounded edges and contains the information about user, divided by strategic headers (h2, h3,), paragraphs and appropriate line breaks (&lt;br&gt;).</a:t>
            </a:r>
            <a:endParaRPr>
              <a:solidFill>
                <a:srgbClr val="FFFFFF"/>
              </a:solidFill>
              <a:latin typeface="Lato"/>
              <a:ea typeface="Lato"/>
              <a:cs typeface="Lato"/>
              <a:sym typeface="Lato"/>
            </a:endParaRPr>
          </a:p>
        </p:txBody>
      </p:sp>
      <p:pic>
        <p:nvPicPr>
          <p:cNvPr id="192" name="Google Shape;192;p21"/>
          <p:cNvPicPr preferRelativeResize="0"/>
          <p:nvPr/>
        </p:nvPicPr>
        <p:blipFill>
          <a:blip r:embed="rId3">
            <a:alphaModFix/>
          </a:blip>
          <a:stretch>
            <a:fillRect/>
          </a:stretch>
        </p:blipFill>
        <p:spPr>
          <a:xfrm>
            <a:off x="4821950" y="372350"/>
            <a:ext cx="3547680" cy="2475649"/>
          </a:xfrm>
          <a:prstGeom prst="rect">
            <a:avLst/>
          </a:prstGeom>
          <a:noFill/>
          <a:ln>
            <a:noFill/>
          </a:ln>
        </p:spPr>
      </p:pic>
      <p:pic>
        <p:nvPicPr>
          <p:cNvPr id="193" name="Google Shape;193;p21"/>
          <p:cNvPicPr preferRelativeResize="0"/>
          <p:nvPr/>
        </p:nvPicPr>
        <p:blipFill>
          <a:blip r:embed="rId4">
            <a:alphaModFix/>
          </a:blip>
          <a:stretch>
            <a:fillRect/>
          </a:stretch>
        </p:blipFill>
        <p:spPr>
          <a:xfrm>
            <a:off x="725401" y="597925"/>
            <a:ext cx="4028976" cy="22500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